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区间下限</c:v>
                </c:pt>
              </c:strCache>
            </c:strRef>
          </c:tx>
          <c:spPr>
            <a:solidFill>
              <a:srgbClr val="8A94A6"/>
            </a:solidFill>
          </c:spPr>
          <c:cat>
            <c:strRef>
              <c:f>Sheet1!$A$2:$A$10</c:f>
              <c:strCache>
                <c:ptCount val="9"/>
                <c:pt idx="0">
                  <c:v>电诈预警劝阻与资金止付</c:v>
                </c:pt>
                <c:pt idx="1">
                  <c:v>视频侦查与串并案</c:v>
                </c:pt>
                <c:pt idx="2">
                  <c:v>交通事故与拥堵治理</c:v>
                </c:pt>
                <c:pt idx="3">
                  <c:v>笔录、文书与案卷审核</c:v>
                </c:pt>
                <c:pt idx="4">
                  <c:v>110 接处警与警力调度</c:v>
                </c:pt>
                <c:pt idx="5">
                  <c:v>治安视频巡逻与安保推演</c:v>
                </c:pt>
                <c:pt idx="6">
                  <c:v>监管场所与执法规范化</c:v>
                </c:pt>
                <c:pt idx="7">
                  <c:v>数据治理、接口与零代码</c:v>
                </c:pt>
                <c:pt idx="8">
                  <c:v>网络安全与信创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3000</c:v>
                </c:pt>
                <c:pt idx="1">
                  <c:v>1500</c:v>
                </c:pt>
                <c:pt idx="2">
                  <c:v>1500</c:v>
                </c:pt>
                <c:pt idx="3">
                  <c:v>1000</c:v>
                </c:pt>
                <c:pt idx="4">
                  <c:v>800</c:v>
                </c:pt>
                <c:pt idx="5">
                  <c:v>800</c:v>
                </c:pt>
                <c:pt idx="6">
                  <c:v>500</c:v>
                </c:pt>
                <c:pt idx="7">
                  <c:v>500</c:v>
                </c:pt>
                <c:pt idx="8">
                  <c:v>300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区间上限</c:v>
                </c:pt>
              </c:strCache>
            </c:strRef>
          </c:tx>
          <c:spPr>
            <a:solidFill>
              <a:srgbClr val="A51C1C"/>
            </a:solidFill>
          </c:spPr>
          <c:cat>
            <c:strRef>
              <c:f>Sheet1!$A$2:$A$10</c:f>
              <c:strCache>
                <c:ptCount val="9"/>
                <c:pt idx="0">
                  <c:v>电诈预警劝阻与资金止付</c:v>
                </c:pt>
                <c:pt idx="1">
                  <c:v>视频侦查与串并案</c:v>
                </c:pt>
                <c:pt idx="2">
                  <c:v>交通事故与拥堵治理</c:v>
                </c:pt>
                <c:pt idx="3">
                  <c:v>笔录、文书与案卷审核</c:v>
                </c:pt>
                <c:pt idx="4">
                  <c:v>110 接处警与警力调度</c:v>
                </c:pt>
                <c:pt idx="5">
                  <c:v>治安视频巡逻与安保推演</c:v>
                </c:pt>
                <c:pt idx="6">
                  <c:v>监管场所与执法规范化</c:v>
                </c:pt>
                <c:pt idx="7">
                  <c:v>数据治理、接口与零代码</c:v>
                </c:pt>
                <c:pt idx="8">
                  <c:v>网络安全与信创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8000</c:v>
                </c:pt>
                <c:pt idx="1">
                  <c:v>4000</c:v>
                </c:pt>
                <c:pt idx="2">
                  <c:v>4000</c:v>
                </c:pt>
                <c:pt idx="3">
                  <c:v>3000</c:v>
                </c:pt>
                <c:pt idx="4">
                  <c:v>2500</c:v>
                </c:pt>
                <c:pt idx="5">
                  <c:v>2500</c:v>
                </c:pt>
                <c:pt idx="6">
                  <c:v>1500</c:v>
                </c:pt>
                <c:pt idx="7">
                  <c:v>1500</c:v>
                </c:pt>
                <c:pt idx="8">
                  <c:v>1000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sz="85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overlap val="-1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9DEE5"/>
            </a:solidFill>
          </a:ln>
        </c:spPr>
        <c:txPr>
          <a:bodyPr/>
          <a:lstStyle/>
          <a:p>
            <a:pPr>
              <a:defRPr sz="950"/>
            </a:pPr>
          </a:p>
        </c:txPr>
        <c:crossAx val="-2113994440"/>
        <c:crosses val="max"/>
        <c:auto val="1"/>
        <c:lblAlgn val="ctr"/>
        <c:lblOffset val="100"/>
        <c:noMultiLvlLbl val="0"/>
      </c:catAx>
      <c:valAx>
        <c:axId val="-2113994440"/>
        <c:scaling>
          <c:max val="8000.0"/>
          <c:min val="0.0"/>
        </c:scaling>
        <c:delete val="0"/>
        <c:axPos val="b"/>
        <c:majorGridlines>
          <c:spPr>
            <a:ln>
              <a:solidFill>
                <a:srgbClr val="D9DEE5"/>
              </a:solidFill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85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950"/>
          </a:pPr>
        </a:p>
      </c:txPr>
    </c:legend>
    <c:dispBlanksAs val="gap"/>
  </c:chart>
  <c:txPr>
    <a:bodyPr/>
    <a:lstStyle/>
    <a:p>
      <a:pPr>
        <a:defRPr sz="950">
          <a:solidFill>
            <a:srgbClr val="1F2D3D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g"/><Relationship Id="rId3" Type="http://schemas.openxmlformats.org/officeDocument/2006/relationships/image" Target="../media/image3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g"/><Relationship Id="rId3" Type="http://schemas.openxmlformats.org/officeDocument/2006/relationships/image" Target="../media/image33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jpg"/><Relationship Id="rId3" Type="http://schemas.openxmlformats.org/officeDocument/2006/relationships/image" Target="../media/image37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g"/><Relationship Id="rId3" Type="http://schemas.openxmlformats.org/officeDocument/2006/relationships/image" Target="../media/image47.jp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g"/><Relationship Id="rId3" Type="http://schemas.openxmlformats.org/officeDocument/2006/relationships/image" Target="../media/image5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g"/><Relationship Id="rId3" Type="http://schemas.openxmlformats.org/officeDocument/2006/relationships/image" Target="../media/image55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g"/><Relationship Id="rId3" Type="http://schemas.openxmlformats.org/officeDocument/2006/relationships/image" Target="../media/image57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g"/><Relationship Id="rId3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2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3246120"/>
            <a:ext cx="12191695" cy="3611880"/>
          </a:xfrm>
          <a:prstGeom prst="rect">
            <a:avLst/>
          </a:prstGeom>
          <a:solidFill>
            <a:srgbClr val="1F2D3D">
              <a:alpha val="6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 i="0">
                <a:solidFill>
                  <a:srgbClr val="E67E22"/>
                </a:solidFill>
                <a:latin typeface="微软雅黑"/>
                <a:ea typeface="微软雅黑"/>
              </a:rPr>
              <a:t>AI × 公安工作 · 应用场景</a:t>
            </a:r>
          </a:p>
        </p:txBody>
      </p:sp>
      <p:sp>
        <p:nvSpPr>
          <p:cNvPr id="6" name="Rectangle 5"/>
          <p:cNvSpPr/>
          <p:nvPr/>
        </p:nvSpPr>
        <p:spPr>
          <a:xfrm>
            <a:off x="658368" y="3520440"/>
            <a:ext cx="100584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3657600"/>
            <a:ext cx="10972800" cy="17373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人工智能与大模型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在公安工作中的应用场景【2026方案】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5349240"/>
            <a:ext cx="1097280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700" b="0" i="0">
                <a:solidFill>
                  <a:srgbClr val="E8EDF2"/>
                </a:solidFill>
                <a:latin typeface="微软雅黑"/>
                <a:ea typeface="微软雅黑"/>
              </a:rPr>
              <a:t>以 AI 能力为纲 · 25 个落到各警种各部门的场景 · 效能测算与实施路径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AI 正在改变公安工作：五种能力，看得见的效率差距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从“能聊天”到“能干活”—— 视觉盯城市、模型排警力、大模型写笔录接警情，这是本方案 25 个场景的能力基础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517904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720" y="1517904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视觉感知与多模态识别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让城市多一双不打瞌睡的眼睛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治安 / 派出所 · 刑侦 · 交警 · 监管 · 出入境 / 户政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359152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14016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414016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逻辑推理与问题解决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让警力跑在警情前面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情指中心 · 反诈中心 · 经侦 · 特巡警 / 治安 · 禁毒 / 治安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55264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310128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88720" y="3310128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代码与软件工程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让机器帮科信接系统、治数据、写工具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科信 · 大数据实战中心 · 各警种 / 派出所 · 网安 / 科信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151376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4206240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4206240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自然语言理解与知识管理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让笔录写得快、案卷审得准、群众问得清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派出所 / 刑侦 · 法制 · 情指 · 政治部 / 各警种 · 户政 / 出入境 / 12389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5047488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7200" y="5102351"/>
            <a:ext cx="73152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A51C1C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5102351"/>
            <a:ext cx="5943600" cy="82296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450" b="1" i="0">
                <a:solidFill>
                  <a:srgbClr val="1F2D3D"/>
                </a:solidFill>
                <a:latin typeface="微软雅黑"/>
                <a:ea typeface="微软雅黑"/>
              </a:rPr>
              <a:t>数据建模与预测预警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　让风险在成案之前被看见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E67E22"/>
                </a:solidFill>
                <a:latin typeface="微软雅黑"/>
                <a:ea typeface="微软雅黑"/>
              </a:rPr>
              <a:t>情指 / 治安 · 反诈中心 · 社区警务 / 治安 · 交警 · 网安 / 情指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5943600"/>
            <a:ext cx="6675120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406640" y="1463040"/>
            <a:ext cx="4343400" cy="448056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89519" y="1572768"/>
            <a:ext cx="3977639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 i="0">
                <a:solidFill>
                  <a:srgbClr val="E67E22"/>
                </a:solidFill>
                <a:latin typeface="微软雅黑"/>
                <a:ea typeface="微软雅黑"/>
              </a:rPr>
              <a:t>效果对比　</a:t>
            </a: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传统方式 → AI 方式（行业参考区间）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89519" y="202996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110 警情录入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06840" y="202996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5~8 分钟 / 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69880" y="202996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分钟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589519" y="250431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589519" y="250431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视频找人找车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06840" y="250431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人工回看数天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69880" y="250431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589519" y="297865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589519" y="297865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询问笔录制作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06840" y="297865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1~2 小时 / 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69880" y="297865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30~40 分钟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589519" y="345300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589519" y="345300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电诈预警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06840" y="345300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事后接警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469880" y="345300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事前精准预警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589519" y="392734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589519" y="392734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交通事故发现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006840" y="392734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接到报警后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69880" y="392734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秒级发现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589519" y="4401693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89519" y="4401693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案卷法制审核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06840" y="4401693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半天 / 卷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469880" y="4401693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20 分钟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589519" y="4876038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589519" y="4876038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警力部署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006840" y="4876038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按经验平均摆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69880" y="4876038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按热点预测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589519" y="5350382"/>
            <a:ext cx="3977639" cy="7315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589519" y="5350382"/>
            <a:ext cx="141732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FFFFFF"/>
                </a:solidFill>
                <a:latin typeface="微软雅黑"/>
                <a:ea typeface="微软雅黑"/>
              </a:rPr>
              <a:t>跨系统接口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006840" y="5350382"/>
            <a:ext cx="146304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1~3 个月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0469880" y="5350382"/>
            <a:ext cx="1097280" cy="474345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E67E22"/>
                </a:solidFill>
                <a:latin typeface="微软雅黑"/>
                <a:ea typeface="微软雅黑"/>
              </a:rPr>
              <a:t>1~2 周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" y="5989320"/>
            <a:ext cx="1129284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政策牵引：国务院《关于深入实施“人工智能+”行动的意见》（2025 年 8 月，“人工智能+治理能力”）、国务院《关于加强数字政府建设的指导意见》（2022 年 6 月）与公安部公安大数据智能化建设部署；数据使用遵循《数据安全法》《个人信息保护法》与《公安机关互联网安全监督检查规定》，可对接公安大数据智能化、数字政府与反诈治理专项。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国内外应用场景与案例：先行公安机关已经把 AI 用在反诈、交管与办案上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以下均为公开报道数据，说明的是方向与量级；本方案的场景与路径与这些标杆一致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公安部 · 打击治理电信网络诈骗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24912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“预警—劝阻—止付”闭环成为标配，从事后接警到事前拦截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2022 年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破获电诈案件 46.4 万起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，2023 年破获 43.7 万起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国家反诈中心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累计见面劝阻 1,389 万人次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，拦截诈骗电话 21 亿次、短信 24.2 亿条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“预警—劝阻—止付”闭环成为各地反诈中心标配，预警线索推送属地民警见面劝阻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来源：公安部新闻发布会（2023—2024 年）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70248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270248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79976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杭州 · 城市大脑交通治理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浙江杭州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信号灯由 AI 按实时车流配时，救护车“一路护航”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试点区域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道路通行时间缩短约 15%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120 救护车“一路护航”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到达现场时间缩短约 50%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信号灯由 AI 按实时车流自动配时，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覆盖上千个路口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来源：杭州市政府、阿里云公开报道（2018—2020 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3296" y="1417320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3296" y="1417320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93023" y="1417320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公安部交管局 · 12123 与视频快处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1417320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全国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6448" y="1874519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5 亿用户线上办事，轻微事故远程视频定责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交管 12123 APP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注册用户超 5 亿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；2023 年底全国机动车 4.35 亿辆、驾驶人 5.23 亿人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2023 年起全国推广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轻微事故视频快处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，民警远程视频定责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多地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平均 10 余分钟处理完毕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，从“等民警到场”变为“线上定责、现场快撤”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来源：公安部交通管理局（2023—2024 年）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上海 · 智慧公安与智能安防社区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24912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上海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上万个小区智能安防改造，入室盗窃大幅下降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2019—2021 年全市推进智能安防社区建设，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上万个小区基本完成智能安防改造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已建成小区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入室盗窃类案件大幅下降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，多数实现“零发案”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公安视频与感知数据接入“一网统管”，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报警类警情连续多年下降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来源：上海市公安局、上海市政府公开报道（2019—2022 年）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70248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70248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79976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浙江 / 江苏等地 · 警务大模型与智能笔录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60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多地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343400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公安网内私有化部署，笔录时间缩短约一半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2024—2025 年多地在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公安网内私有化部署警务大模型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询问笔录语音实时转写 + 要素结构化，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笔录制作时间缩短约一半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法律文书初稿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分钟级生成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、民警复核签发；警情要素自动提取与分类研判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来源：各地公安机关公开报道（2024—2025 年）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083296" y="3739896"/>
            <a:ext cx="3639312" cy="2176272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83296" y="3739896"/>
            <a:ext cx="3639312" cy="42062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93023" y="3739896"/>
            <a:ext cx="2267712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伦敦警察厅 · 新加坡警察部队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8" y="3739896"/>
            <a:ext cx="1280160" cy="42062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E67E22"/>
                </a:solidFill>
                <a:latin typeface="微软雅黑"/>
                <a:ea typeface="微软雅黑"/>
              </a:rPr>
              <a:t>英国 / 新加坡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56448" y="4197096"/>
            <a:ext cx="3493008" cy="1673351"/>
          </a:xfrm>
          <a:prstGeom prst="rect">
            <a:avLst/>
          </a:prstGeom>
          <a:noFill/>
        </p:spPr>
        <p:txBody>
          <a:bodyPr wrap="square" lIns="73152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依法授权、公开部署、人工复核后行动的视频警务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伦敦警察厅 2024 年通过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实时人脸识别（LFR）部署协助逮捕 500 余人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新加坡警用摄像头 PolCam 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逾 9 万个</a:t>
            </a: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，计划 2030 年前增至 20 万个</a:t>
            </a:r>
          </a:p>
          <a:p>
            <a:pPr algn="l" marL="137160" indent="-137160">
              <a:lnSpc>
                <a:spcPct val="112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30" b="0" i="0">
                <a:solidFill>
                  <a:srgbClr val="595959"/>
                </a:solidFill>
                <a:latin typeface="微软雅黑"/>
                <a:ea typeface="微软雅黑"/>
              </a:rPr>
              <a:t>共同特点：</a:t>
            </a: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法律授权、公开部署地点、人工复核后行动</a:t>
            </a:r>
          </a:p>
          <a:p>
            <a:pPr algn="l">
              <a:lnSpc>
                <a:spcPct val="110000"/>
              </a:lnSpc>
              <a:spcBef>
                <a:spcPts val="20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来源：Metropolitan Police、新加坡内政部公开资料（2023—2025 年）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57200" y="6053328"/>
            <a:ext cx="1129284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共同规律：先把数据打通，再从反诈、接处警、笔录、视频侦查等最痛的点切入；AI 研判、民警决定、留痕可溯，验证达标后再推广 —— 这也是本方案的路径。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6053328"/>
            <a:ext cx="64008" cy="3840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视觉感知与多模态识别能力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让城市多一双不打瞌睡的眼睛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治安支队 / 派出所 · 重点区域视频巡逻与异常行为识别（人群聚集 / 斗殴 / 倒地 / 徘徊）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刑侦支队 · 视频侦查人像车辆轨迹跨镜头串并（以图搜图 / 时空伴随 / 落脚点分析）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交警支队 · 交通违法与事故 AI 识别（不礼让行人 / 加塞 / 骑乘不戴头盔 / 事故秒级发现）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监管支队 · 看守所 / 拘留所智能监管（在押人员异常行为 / 自伤自残 / 值班脱岗）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1.5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出入境 / 户政 · 人证核验与网办材料 OCR（出入境证件 / 户籍迁移 / 居住证 / 一窗通办）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治安支队 / 派出所 · 重点区域视频巡逻与异常行为识别（人群聚集 / 斗殴 / 倒地 / 徘徊）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重点区域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秒级发现聚集、斗殴、倒地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，视频从事后回看变成实时巡逻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全市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几万路监控靠人盯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，值班民警一人看几十个画面，盯不过来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打架、倒地、聚集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多靠群众报警才知道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，警力到场时已升级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重点区域巡逻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靠人跑、靠经验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，广场、夜市、校园周边顾不全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利旧视频专网现有摄像头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，视觉模型识别人群聚集、打架斗殴、倒地不起、长时间徘徊，秒级生成预警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推送情指中心与属地派出所值班台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，附前后 30 秒视频片段与位置，值班民警确认后就近派警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自然语言定义规则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一天上线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：如“夜市 22 点后 20 人以上聚集报警”，按区域、时段调阈值降误报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异常行为发现（原靠群众报警）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聚集 / 斗殴 / 倒地识别准确率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值班民警盯屏工时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利旧视频专网摄像头，1~2 个月上线首批规则；与视频图像综合应用平台、情指系统对接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刑侦支队 · 视频侦查人像车辆轨迹跨镜头串并（以图搜图 / 时空伴随 / 落脚点分析）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以图搜图、时空伴随：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找人找车从回看数天到分钟级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，串并案自动提示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找人找车检索（原人工回看数天）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一起案件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人工回看几百小时视频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，两三名侦查员盯几天几夜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嫌疑人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换衣、换车、绕行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，跨镜头跟丢后线索中断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系列案件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分散在各派出所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，手法相同却各查各的，串不起来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视频结构化模型提取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人像、人体、车辆特征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，以图搜图秒级检索全市卡口与视频专网存量视频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时空伴随与轨迹重构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：换衣换车后按体态、随行人、车辆接力追踪，自动生成落脚点、活动规律分析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案件要素与轨迹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自动比对历史案件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，相似手法、同一嫌疑人提示侦查员串并，结论由办案人核实认定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视频研判人工工时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+30%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系列案件串并数（试点区间）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接入视频专网与卡口数据，2~3 个月；与视频图像综合应用平台、警综案件系统对接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交警支队 · 交通违法与事故 AI 识别（不礼让行人 / 加塞 / 骑乘不戴头盔 / 事故秒级发现）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不礼让、加塞、不戴头盔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自动抓拍取证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，事故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秒级发现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先于报警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不礼让行人、加塞、骑乘不戴头盔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靠路面民警现场纠处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，管不过来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事故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靠当事人报警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，高峰期发现慢、拖延成二次事故与长时间拥堵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电警卡口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图片人工审核量大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，误拍漏拍多，群众申诉多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利旧电警、卡口与路口视频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，视觉模型识别不礼让行人、违法加塞、骑乘不戴头盔、违停占道，自动形成取证图组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事故、抛锚、行人闯入等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交通事件秒级识别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，推送交警指挥中心与最近路面警力，附现场视频片段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违法证据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AI 初审 + 民警终审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，模糊、遮挡、不成立的自动剔除，审核工作量减半，申诉率下降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事故发现（原等当事人报警）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违法识别准确率（终审后）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证据人工审核工作量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利旧电警卡口与路口视频，2~3 个月；先主城区 30~50 个路口试点，与交管集成指挥平台对接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监管支队 · 看守所 / 拘留所智能监管（在押人员异常行为 / 自伤自残 / 值班脱岗）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监室异常行为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秒级提示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、值班脱岗自动提醒，把安全事故挡在发生前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看守所、拘留所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监控点位多、值班民警少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，夜间盯屏易疲劳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自伤自残、打架、攀高等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苗头动作几秒钟内发生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，人眼难以及时发现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值班脱岗、巡视不到位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靠事后查录像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，管理压力大、追责被动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利旧监区视频，视觉模型识别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攀高、长时间静卧、剧烈肢体冲突、遮挡摄像头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等异常行为，秒级提示值班室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值班民警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到岗、巡视、交接自动核验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，脱岗超时自动提醒带班领导，巡视记录自动生成留痕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所有提示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由值班民警现场核实处置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，处置结果回填形成闭环；数据仅在监管专网内使用，严格权限与审计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监室异常行为提示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值班巡视自动核验留痕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夜间盯屏人力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利旧监区摄像头，2~3 个月；先一个看守所试点，与监管信息系统对接，严格权限管理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能力一 · 视觉感知与多模态识别能力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1.5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出入境 / 户政 · 人证核验与网办材料 OCR（出入境证件 / 户籍迁移 / 居住证 / 一窗通办）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人证核验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秒级通过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、网办材料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OCR 自动预审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，群众少跑一次、窗口少审一遍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秒级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人证核验通过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出入境、户籍窗口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高峰排长队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，人工核验证件、比对人像耗时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网办材料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拍得模糊、缺项漏项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，后台人工逐张看，退回率高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户籍迁移、居住证等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跨警种材料重复提交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，“一窗通办”卡在材料流转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窗口与自助机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人证核验模型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：证件 OCR + 人像比对 + 活体检测，秒级通过，疑难件转人工复核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网办材料上传即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OCR 识别、完整性与一致性校验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，缺项模糊当场提示重传，符合要件的自动进入受理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户政、出入境、治安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材料互认复用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，一次采集多事项共享，受理进度短信与 APP 可查，民警终审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-60%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网办材料退回率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-40%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窗口人工审核工时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对接户政、出入境业务系统与网办平台，2~3 个月；先 1~2 个高频事项试点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逻辑推理与问题解决能力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让警力跑在警情前面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情指中心 · 110 接处警智能辅助与警力智能调度（警情分级 / 就近派警 / 路径规划）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反诈中心 · 涉诈资金流与涉诈号码研判、预警劝阻优先级排序（资金穿透 / 止付）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经侦支队 · 涉众型经济犯罪资金穿透与关系图谱（非法集资 / 传销 / 洗钱）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特巡警支队 / 治安支队 · 大型活动安保推演与警力部署（人流预测 / 疏散路线 / 卡口）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2.5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禁毒支队 / 治安支队 · 涉毒涉赌线索多源碰撞研判（寄递物流 / 娱乐场所 / 资金异常）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情指中心 · 110 接处警智能辅助与警力智能调度（警情分级 / 就近派警 / 路径规划）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警情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自动分级、就近派警、路径规划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，接处警从“听清再派”到“边听边派”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1~2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单起警情录入（原 5~8 分钟）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接警员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边听边问边录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，一起警情 5~8 分钟，高峰期电话排队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派警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靠经验和值班表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，谁离得近、谁手上有活不清楚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重大警情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分级不准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，该升级的没升级，联动消防、急救靠电话逐个打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接警语音实时转写，大模型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自动提取地点、人数、伤情、警情类型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并给出分级建议，接警员确认即派单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结合 PGIS 警力实时位置与在办任务，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推荐就近可用警力与最优路径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，一键推送车载 / 移动警务终端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重大、敏感警情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自动触发预案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，同步提示联动单位与上报路径；全过程留痕，指挥长可随时人工接管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平均到场时间（试点区间）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警情分级建议准确率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 110 接处警系统、PGIS 与移动警务终端，2~3 个月；先一个分局试点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反诈中心 · 涉诈资金流与涉诈号码研判、预警劝阻优先级排序（资金穿透 / 止付）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涉诈资金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穿透到层级、止付到分钟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，预警劝阻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按风险排序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先救最危险的人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资金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层层拆分、快进快出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，人工查流水追到第三层就跟不上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预警线索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每天几百上千条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，劝阻民警排队打电话，来不及分轻重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涉诈号码、账户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各条线各有一张名单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，研判靶向不准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接入预警平台、银行与运营商协查数据，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图计算穿透资金链路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，自动画出账户层级、归集点与取现节点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模型按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受害人画像、通话时长、转账动作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给预警线索打分排序，高危线索优先推送属地民警见面劝阻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止付、冻结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建议清单一键生成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，民警核实后发起；涉诈号码与账户特征回流模型，越用越准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分钟级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资金链路穿透（原数小时到数天）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研判民警人工查流水工时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止付冻结资金量（试点区间）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对接反诈预警平台与协查通道，2~3 个月；先资金穿透与预警排序两个功能试点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经侦支队 · 涉众型经济犯罪资金穿透与关系图谱（非法集资 / 传销 / 洗钱）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非法集资、传销、洗钱：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万级账户资金图谱自动生成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，穿透周期从数月到数周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涉众案件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几万账户、几百万条流水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，人工 Excel 梳理几个月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传销层级、集资平台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股权与实控人隐藏在多层公司背后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案件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涉及多地多部门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，与银行、市场监管、税务协查周期长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银行流水、工商、税务、支付平台数据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自动清洗入图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，图计算识别归集账户、分层返利、拆分转移等模式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大模型解读合同、宣传材料与聊天记录，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提取承诺收益、层级关系、资金去向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，与图谱交叉验证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自动生成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资金穿透报告与涉案资产清单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，侦查员核实后用于查冻扣；模型只出线索，定性由办案单位决定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数周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涉众案资金穿透（原数月）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流水人工梳理工时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+20%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涉案资产发现率（试点区间）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对接经侦资金分析平台与协查数据，2~3 个月；先 1~2 起在办涉众案件试用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特巡警支队 / 治安支队 · 大型活动安保推演与警力部署（人流预测 / 疏散路线 / 卡口）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演唱会、马拉松、庙会：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开演前把人流、疏散、卡口推演一遍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，警力摆在最该在的地方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安保方案编制时间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安保方案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靠经验和上一届的方案改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，人流峰值估不准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散场时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人流对冲、地铁口拥堵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，卡口与警力位置临时调整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多警种、多部门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联动方案靠会议协调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，预案厚厚一本现场翻不到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票务、手机信令、公交地铁与历史活动数据建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人流预测模型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，按时段、出入口给出峰值与拥堵风险点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仿真推演疏散路线与卡口设置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，比较多套警力部署方案的疏散时间与瓶颈，指挥员选定后自动生成勤务表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活动当天接入视频人流密度，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实时对照推演结果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，偏差超阈值提示指挥部调整；预案结构化到人、到点位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散场疏散时间（推演优化）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预案任务到人到点位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整合票务、信令与视频数据，3~4 个月；先一场大型活动全流程试点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能力二 · 逻辑推理与问题解决能力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2.5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禁毒支队 / 治安支队 · 涉毒涉赌线索多源碰撞研判（寄递物流 / 娱乐场所 / 资金异常）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寄递、场所、资金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多源碰撞出线索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，涉毒涉赌从被动接举报到主动发现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涉毒涉赌线索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多靠群众举报和抓现行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，隐蔽性越来越强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寄递实名、娱乐场所登记、资金异常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数据分散在各条线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，没人合起来看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网络赌博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资金走第四方支付、跑分平台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，人工查不出规律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寄递实名与安检、场所从业与消费、资金流水等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多源数据在公安网内碰撞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，规则 + 模型输出疑似线索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图计算识别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跑分账户、集中收款、异常夜间大额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等涉赌资金模式，关联到场所与人员形成线索包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线索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分级推送禁毒、治安支队研判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，附证据链与来源说明，是否立案、如何核查由办案单位依法决定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主动发现线索占比（试点区间）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线索人工碰撞比对工时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推送线索核查成立率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对接寄递、场所管理与资金协查数据，2~3 个月；先寄递与网络赌博两条线试点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代码与软件工程能力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让机器帮科信接系统、治数据、写工具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科信支队 · 公安网 / 视频专网 / 互联网数据汇聚与接口自动适配（跨网安全交换）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科信支队 / 大数据实战中心 · 警务数据治理：一人一档、一车一档、一案一档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各警种 / 派出所 · 零代码快速开发专项行动、走访清查、台账等警务小工具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网安支队 / 科信支队 · 公安网络与数据安全（等保 / 密评 / 违规查询监测 / 勒索防护）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3.5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科信支队 · 存量警务系统信创改造与接口重写 AI 编程助手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科信支队 · 公安网 / 视频专网 / 互联网数据汇聚与接口自动适配（跨网安全交换）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公安网、视频专网、互联网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数据安全汇聚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，接口周期从 3 个月到 2 周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警综、情指、视频、卡口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各系统厂商不同、接口不同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，接一次谈一次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互联网数据进公安网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要过边界安全交换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，流程长、人工导来导去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部省级系统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数据回流难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，本地只能导出报表二次加工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大模型读各系统接口文档与字段表，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自动识别字段语义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并生成映射、采集与转换配置，工程师复核上线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按公安网 / 视频专网 / 互联网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分区分域接入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，经边界安全交换平台单向摆渡，数据不出公安网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统一数据目录与接口规范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，接口变化自动监测告警；沿用部省标准数据元，为一人一档等场景供数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接口开发周期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字段映射准确率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接口变化自动监测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首期 2~3 个月接入警综、情指、视频、卡口等核心系统，是其他场景的前置工程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科信支队 / 大数据实战中心 · 警务数据治理：一人一档、一车一档、一案一档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一人一档、一车一档、一案一档：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核心数据一致性 ≥98%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，一个人只有一份档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同一人在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户籍、暂住、案件、车驾管里信息不一致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，研判先花半天核身份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同一辆车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号牌、车型、驾驶人多头维护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，轨迹和案件对不上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领导要一张全市治安态势图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要问十几个业务系统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，一周才凑齐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人员、车辆、案件、地址、物品主数据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，规则 + 机器学习自动识别重复、缺失、冲突并修复，来源可追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档案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按警种、按岗位分级授权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：谁能看、能看哪些字段由权限决定，每次查询留痕、可审计、可倒查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自然语言查数出图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：“近三个月某区电诈警情按街道分布”秒级回答，结果附数据来源与口径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≥98%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核心数据一致性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-80%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跨系统核身份、取数时间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档案查询留痕可审计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与接口汇聚同步建设，2~3 个月覆盖人、车、案核心数据；沿用公安大数据标准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18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各警种 / 派出所 · 零代码快速开发专项行动、走访清查、台账等警务小工具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专项行动、走访清查、台账：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一句话生成应用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，派出所当天用上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应用开发周期（原数周）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专项行动一来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就要建表、收表、汇总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，微信群接龙、Excel 满天飞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走访清查、隐患排查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数据沉不下来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，统计要翻聊天记录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小需求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排不上信息化项目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，外购小系统几万一个还改不动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公安网内低代码平台 + 大模型：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一句话描述需求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，自动生成表单、审批流、看板与提醒，民警自己就能建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移动警务终端即用，支持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扫码、拍照、定位、身份证读取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，数据直接进数据底座，可按部省报表格式导出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按日 / 周自动汇总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进度、逾期与异常，生成专项行动简报；应用模板沉淀共享，各所复用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50~100 个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每年新增警务小应用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≥90%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纸质台账电子化率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公安网内部署 1 个月，每个分局 / 支队 1~2 名种子民警滚动推广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19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网安支队 / 科信支队 · 公安网络与数据安全（等保 / 密评 / 违规查询监测 / 勒索防护）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违规查询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实时告警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、勒索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小时级处置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，公安数据一条都不能漏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老旧系统、弱口令、僵尸账号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长期在线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，网络资产家底说不清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违规查询、批量导出公民信息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靠事后审计翻日志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，发现晚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勒索病毒、钓鱼邮件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一次中招全局停摆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，等保、密评整改靠突击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被动监听为主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的资产发现与漏洞扫描，不影响业务；大模型生成整改方案与分区策略，按风险等级排优先级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行为模型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实时监测异常查询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：非工作时间、非管辖对象、批量导出、陌生终端，实时告警到网安与督察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勒索、横向移动等攻击特征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自动识别并隔离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，处置建议由值守人员确认执行；等保、密评证据材料自动归集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网络资产可视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实时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违规查询告警（原事后审计）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安全事件响应（原天级）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 2~4 周资产摸底，再分阶段整改；与公安网安全监测平台与督察审计对接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能力三 · 代码与软件工程能力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3.5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科信支队 · 存量警务系统信创改造与接口重写 AI 编程助手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存量警务系统信创改造：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代码翻译 + 接口重写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，周期缩短一半、业务不停摆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几十套老系统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依赖国外数据库与中间件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，改造清单长、预算紧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原厂商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已消失或不配合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，源码与接口文档不全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警综、接处警等系统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7×24 运行不能停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，重写接口测试工作量大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大模型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解析存量代码与数据库结构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，自动生成迁移方案、兼容性清单与风险点，在公安网内离线运行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AI 编程助手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辅助代码翻译、SQL 改写、接口重写，自动生成测试用例与回归脚本，工程师逐项复核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灰度切换、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双轨并行验证后再下线旧系统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；改造成果沉淀为组件与规范，后续系统复用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-50%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改造周期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改造成本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接口自动化回归覆盖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先选 3~5 套非核心系统试点，3~6 个月；配合公安信创替代计划分批推进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能力四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自然语言理解与知识管理能力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让笔录写得快、案卷审得准、群众问得清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派出所 / 刑侦支队 · 询问讯问笔录语音转写与智能生成（要素提取 / 矛盾提示 / 格式规范）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法制支队 · 案卷智能审核与法律文书辅助生成（受案登记 / 呈请报告 / 起诉意见书）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情指中心 · 110 警情语音转写、要素提取与智能分类研判（重复警情 / 关联警情）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政治部 / 各警种 · 警务知识库问答与公文材料助手（法律法规 / 办案指引 / 请示汇报）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4.5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户政 / 出入境 / 12389 · 群众咨询智能应答与办事材料预审（7×24 / 一次告知）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派出所 / 刑侦支队 · 询问讯问笔录语音转写与智能生成（要素提取 / 矛盾提示 / 格式规范）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询问笔录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边说边成稿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：1~2 小时缩到 30~40 分钟，要素齐、矛盾点自动提示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一份询问笔录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边问边打字 1~2 小时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，民警一半时间在敲键盘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笔录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要素漏项、前后矛盾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，到法制审核才发现，退回补正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口语、方言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转文字不规范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，格式、称谓、时间表述各所不一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办案区笔录室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语音实时转写（支持方言）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，大模型按问答结构整理成规范笔录初稿，民警边看边改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自动提取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时间、地点、人物、手段、涉案财物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等要素，对照案由要件清单提示漏项，前后矛盾处高亮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笔录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由民警逐字核对、当事人确认签字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后才生效，录音录像同步关联留痕；模型在公安网内部署，数据不出网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30~40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单份笔录制作（原 1~2 小时）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要素漏项自动校验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法制退回补正率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公安网内部署 1~2 个月，先 2~3 个派出所办案区试点；与警综平台、执法办案系统对接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法制支队 · 案卷智能审核与法律文书辅助生成（受案登记 / 呈请报告 / 起诉意见书）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案卷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AI 预审 + 法制终审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：审核从半天到 20 分钟，文书初稿分钟级生成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20 分钟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单卷法制审核（原半天）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法制民警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一人审几十卷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，逐页核对证据、程序、期限，半天一卷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受案登记、呈请报告、起诉意见书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格式与法条引用出错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，反复退回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办案期限、强制措施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到期靠人记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，超期风险大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大模型对照《公安机关办理刑事案件程序规定》与证据规则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逐项审核案卷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：证据链完整性、程序合法性、期限与文书齐备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基于案卷事实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自动生成受案登记表、呈请报告、起诉意见书初稿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，法条引用带出处，法制民警复核签发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办案期限、强制措施、涉案财物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到期前自动提醒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办案人与法制；审核意见结构化留痕，类案裁量一致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分钟级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法律文书初稿生成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-70%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文书格式与法条错误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公安网内部署，导入法规库与历史案卷模板，2 个月上线；与执法办案系统对接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情指中心 · 110 警情语音转写、要素提取与智能分类研判（重复警情 / 关联警情）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警情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要素自动提取、自动分类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，重复报警、关联警情秒级识别，指挥长看得清全局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接警员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手工录入警情摘要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，口径不一、要素不全，事后统计难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同一事件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多人重复报警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，各派一路警，警力浪费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系列警情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关联性靠值班长记忆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，趋势与苗头看不出来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110 通话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实时语音转写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，大模型提取时间、地点、人数、伤情、报警人诉求，自动填入警情单，接警员确认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按公安部警情分类标准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自动分类分级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，同地点、同时段、同事由的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重复与关联警情自动合并提示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6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警情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按类别、区域、时段自动聚类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，生成日报与周报，苗头性、群体性警情提示指挥长研判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-70%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警情录入人工工时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≥95%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警情自动分类准确率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重复 / 关联警情自动提示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 110 接处警系统语音与警情库，1~2 个月；与 2.1 智能调度共用转写引擎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政治部 / 各警种 · 警务知识库问答与公文材料助手（法律法规 / 办案指引 / 请示汇报）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法律法规、办案指引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一问就有出处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，请示汇报、总结材料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起草时间减 60%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法条、司法解释、部省规范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散在各处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，年轻民警不知道找谁问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请示、汇报、总结、经验材料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占用机关民警大量时间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老民警的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办案经验和话术在脑子里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，人走了带不走、留不下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公安网内私有化大模型 + RAG：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法律法规、司法解释、部省规范、办案指引入库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，问答带条文出处，不“胡说”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按公安公文格式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生成请示、汇报、总结、经验材料初稿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，沿用本单位历史文风；会议语音转写自动出纪要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典型案例、办案经验、群众工作话术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结构化沉淀为知识资产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，按警种、岗位分级可见，新警上岗即可用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请示汇报等材料起草时间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≥90%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知识问答准确率（带出处）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2~4 小时/周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每名机关民警释放时间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公安网内部署 1 个月，法规库与模板梳理 2 周；先政治部、法制与 2~3 个派出所试用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26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能力四 · 自然语言理解与知识管理能力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4.5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户政 / 出入境 / 12389 · 群众咨询智能应答与办事材料预审（7×24 / 一次告知）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群众咨询 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7×24 有人答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，办事材料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提前预审、一次告知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，窗口不再反复跑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7×24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群众咨询在线响应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户政、出入境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咨询电话打不进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，重复问题占一半，下班就没人接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群众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带的材料不对、少一份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，跑第二趟第三趟，投诉多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12389 与政务热线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涉警诉求分派靠人工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，回复口径不统一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基于办事指南与法规库的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智能应答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，电话、网办、APP、窗口自助机多渠道 7×24，复杂问题转人工并带上下文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群众拍照上传材料，大模型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预审并一次告知缺项与办理条件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，符合即预约取号，到窗口一次办结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12389 与政务热线涉警诉求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自动分类、推荐承办单位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，话务员确认即派，回复口径统一、全程留痕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-50%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窗口重复跑次数（试点区间）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≥85%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涉警诉求自动分派准确率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对接办事指南库、网办平台与 12389 系统，2 个月；先户政、出入境高频事项试点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27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1F2D3D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309360" y="0"/>
            <a:ext cx="54864" cy="68580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097280"/>
            <a:ext cx="530352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E67E22"/>
                </a:solidFill>
                <a:latin typeface="微软雅黑"/>
                <a:ea typeface="微软雅黑"/>
              </a:rPr>
              <a:t>能力五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554480"/>
            <a:ext cx="5577840" cy="100584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微软雅黑"/>
                <a:ea typeface="微软雅黑"/>
              </a:rPr>
              <a:t>数据建模与预测预警能力</a:t>
            </a:r>
          </a:p>
        </p:txBody>
      </p:sp>
      <p:sp>
        <p:nvSpPr>
          <p:cNvPr id="7" name="Rectangle 6"/>
          <p:cNvSpPr/>
          <p:nvPr/>
        </p:nvSpPr>
        <p:spPr>
          <a:xfrm>
            <a:off x="658368" y="2606040"/>
            <a:ext cx="914400" cy="64008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2743200"/>
            <a:ext cx="539496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0" i="0">
                <a:solidFill>
                  <a:srgbClr val="E8EDF2"/>
                </a:solidFill>
                <a:latin typeface="微软雅黑"/>
                <a:ea typeface="微软雅黑"/>
              </a:rPr>
              <a:t>—— 让风险在成案之前被看见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474720"/>
            <a:ext cx="5394960" cy="2926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本章场景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5.1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情指中心 / 治安支队 · 警情热点预测与巡防勤务动态部署（时空热力 / 巡区优化）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5.2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反诈中心 · 潜在受害人预警模型（分级预警 / 精准劝阻 / 老年与学生群体）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5.3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社区警务 / 治安支队 · 矛盾纠纷风险预警与重点关注人员动态评估（民转刑 / 家暴 / 涉稳）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5.4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交警支队 · 事故黑点与高风险车辆驾驶人预测（两客一危一货 / 疲劳驾驶 / 隐患路段）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5.5　</a:t>
            </a: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网安支队 / 情指中心 · 涉警舆情与涉网违法线索监测预警（涉黄涉赌 / 网络传销 / 热点事件）</a:t>
            </a:r>
          </a:p>
        </p:txBody>
      </p:sp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4297680"/>
            <a:ext cx="3749039" cy="2108835"/>
          </a:xfrm>
          <a:prstGeom prst="rect">
            <a:avLst/>
          </a:prstGeom>
          <a:ln w="12700">
            <a:solidFill>
              <a:srgbClr val="FFFFFF"/>
            </a:solidFill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5.1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情指中心 / 治安支队 · 警情热点预测与巡防勤务动态部署（时空热力 / 巡区优化）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警情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提前一周预测到街区与时段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，巡防从“平均撒网”到“重点布防”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提前 7 天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街区级警情热点预测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巡逻线路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多年不变、按经验平均分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，与警情实际分布脱节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盗窃、纠纷、酒驾等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季节性、时段性规律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没人系统算过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巡防勤务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排班靠人工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，节假日、大型活动临时抽调打乱节奏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近 3~5 年警情、天气、节假日、活动、商圈客流数据建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时空热点预测模型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，按街区网格、按小时输出风险热力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算法生成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巡区划分与巡逻路线建议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，兼顾热点覆盖与响应时间，值班长确认后下发移动警务终端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预测与实际警情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每周对比校准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，效果在情指大屏可见；模型输出的是风险等级，不针对任何个人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-15%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可防性案件警情（试点区间）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-20%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平均到场响应时间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对接警情库、PGIS 与勤务系统，2~3 个月；先 1~2 个分局试点，与 2.1 调度联动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29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5.2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反诈中心 · 潜在受害人预警模型（分级预警 / 精准劝阻 / 老年与学生群体）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潜在受害人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分级预警、精准劝阻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：老人和学生在被骗前接到民警电话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多在转账后才触发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，钱已出境，追不回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一刀切电话劝阻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，接通率低，群众以为是骚扰电话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老年人、学生、财务人员等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高风险群体没有分层策略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部省预警线索 + 通联、转账、涉诈 APP 安装等信号，模型给出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被骗风险等级与话术类型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（刷单、冒充公检法等）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分级劝阻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：高危由属地民警与社区干部见面劝阻，中危 96110 电话 + 短信，低危 APP 弹窗提醒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老年人、学生、企业财务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分群话术与宣传推送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，劝阻结果回流模型持续校准；预警数据仅限反诈专班使用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+30%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高危预警劝阻成功率（试点）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-40%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预警后仍被骗比例（试点区间）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高危线索见面劝阻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对接部省反诈预警平台与 96110，2~3 个月；先老年人与学生群体试点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5.3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社区警务 / 治安支队 · 矛盾纠纷风险预警与重点关注人员动态评估（民转刑 / 家暴 / 涉稳）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矛盾纠纷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 2~4 周预警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，“民转刑”在升级前被社区民警看见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3108960" cy="276148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现状：靠人、靠经验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家庭纠纷、邻里纠纷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多次报警各自处理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，没人看到升级趋势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重点关注人员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动态靠社区民警走访记忆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，评估口径不一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家暴、欠薪、征地等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涉稳苗头散在各条线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，合不起来看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1810512"/>
            <a:ext cx="3108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703320" y="1810512"/>
            <a:ext cx="3108960" cy="2761488"/>
          </a:xfrm>
          <a:prstGeom prst="rect">
            <a:avLst/>
          </a:prstGeom>
          <a:solidFill>
            <a:srgbClr val="EEF3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146304" rIns="109728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落地后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同一家庭 / 地址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重复报警、纠纷调解、告诫书、伤情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等信息汇聚，模型识别升级趋势，分级提示社区民警回访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重点关注人员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按法定类别与管控要求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动态评估，走访、就医、就业等变化自动更新，结论由民警核实认定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预警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推送社区民警与街道、妇联、司法所联动化解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，处置结果闭环；数据最小必要、分级授权、全程留痕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3320" y="1810512"/>
            <a:ext cx="310896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ight Arrow 11"/>
          <p:cNvSpPr/>
          <p:nvPr/>
        </p:nvSpPr>
        <p:spPr>
          <a:xfrm>
            <a:off x="3456432" y="3063240"/>
            <a:ext cx="384048" cy="256032"/>
          </a:xfrm>
          <a:prstGeom prst="right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2~4 周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矛盾纠纷升级提前预警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289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“民转刑”案件（试点区间）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0600" y="4736592"/>
            <a:ext cx="2011680" cy="102412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E67E22"/>
                </a:solidFill>
                <a:latin typeface="微软雅黑"/>
                <a:ea typeface="微软雅黑"/>
              </a:rPr>
              <a:t>100%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重点人员评估留痕可溯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89788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对接警情、调解、社区警务与综治数据，2~3 个月；先 2~3 个街道试点，严格权限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5.4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交警支队 · 事故黑点与高风险车辆驾驶人预测（两客一危一货 / 疲劳驾驶 / 隐患路段）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事故黑点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提前圈出来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，“两客一危一货”疲劳驾驶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路上就被拦下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7200" y="1810512"/>
            <a:ext cx="2331720" cy="212140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200" b="1" i="0">
                <a:solidFill>
                  <a:srgbClr val="E67E22"/>
                </a:solidFill>
                <a:latin typeface="微软雅黑"/>
                <a:ea typeface="微软雅黑"/>
              </a:rPr>
              <a:t>-20%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隐患路段事故数（治理后）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6080" y="1792224"/>
            <a:ext cx="384048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2103120"/>
            <a:ext cx="3886200" cy="18288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事故多发路段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出了大事故才回头治理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，隐患排查靠人跑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“两客一危一货”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违法多、疲劳驾驶难发现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，企业源头管理松</a:t>
            </a:r>
          </a:p>
          <a:p>
            <a:pPr algn="l" marL="182880" indent="-182880">
              <a:lnSpc>
                <a:spcPct val="118000"/>
              </a:lnSpc>
              <a:spcBef>
                <a:spcPts val="0"/>
              </a:spcBef>
              <a:spcAft>
                <a:spcPts val="700"/>
              </a:spcAft>
              <a:buClr>
                <a:srgbClr val="A51C1C"/>
              </a:buClr>
              <a:buFont typeface="Arial"/>
              <a:buChar char="•"/>
            </a:pP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高风险驾驶人</a:t>
            </a:r>
            <a:r>
              <a:rPr sz="1150" b="1" i="0">
                <a:solidFill>
                  <a:srgbClr val="1F2D3D"/>
                </a:solidFill>
                <a:latin typeface="微软雅黑"/>
                <a:ea typeface="微软雅黑"/>
              </a:rPr>
              <a:t>记分、事故、违法分散</a:t>
            </a:r>
            <a:r>
              <a:rPr sz="1150" b="0" i="0">
                <a:solidFill>
                  <a:srgbClr val="595959"/>
                </a:solidFill>
                <a:latin typeface="微软雅黑"/>
                <a:ea typeface="微软雅黑"/>
              </a:rPr>
              <a:t>，重点人群没有画像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40690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 —— 三步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事故、违法、卡口流量、路况、天气数据建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事故风险模型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，按路段、时段输出风险等级，提前圈出隐患路段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6289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重点车辆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卫星定位 + 卡口轨迹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识别超时驾驶、凌晨违规运行、频繁变道，实时推送路面警力与运输企业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628900" y="4389120"/>
            <a:ext cx="2011680" cy="54864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800600" y="4389120"/>
            <a:ext cx="2011680" cy="12984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驾驶人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记分、事故、违法综合画像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，高风险人员推送交警约谈教育；隐患路段治理建议附数据依据，报交通、住建部门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800600" y="4389120"/>
            <a:ext cx="2011680" cy="54864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分钟级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重点车辆疲劳驾驶预警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5779008"/>
            <a:ext cx="3108960" cy="384048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18288" bIns="18288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A51C1C"/>
                </a:solidFill>
                <a:latin typeface="微软雅黑"/>
                <a:ea typeface="微软雅黑"/>
              </a:rPr>
              <a:t>100%　</a:t>
            </a:r>
            <a:r>
              <a:rPr sz="950" b="0" i="0">
                <a:solidFill>
                  <a:srgbClr val="1F2D3D"/>
                </a:solidFill>
                <a:latin typeface="微软雅黑"/>
                <a:ea typeface="微软雅黑"/>
              </a:rPr>
              <a:t>高风险驾驶人画像覆盖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6181344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对接交管六合一、卡口与重点车辆定位平台，2~3 个月；先 1~2 条国省道试点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040880" y="45720"/>
            <a:ext cx="4709160" cy="256032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8A94A6"/>
                </a:solidFill>
                <a:latin typeface="微软雅黑"/>
                <a:ea typeface="微软雅黑"/>
              </a:rPr>
              <a:t>能力五 · 数据建模与预测预警能力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92608"/>
            <a:ext cx="1129284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 i="0">
                <a:solidFill>
                  <a:srgbClr val="A51C1C"/>
                </a:solidFill>
                <a:latin typeface="微软雅黑"/>
                <a:ea typeface="微软雅黑"/>
              </a:rPr>
              <a:t>5.5　</a:t>
            </a:r>
            <a:r>
              <a:rPr sz="1900" b="1" i="0">
                <a:solidFill>
                  <a:srgbClr val="1F2D3D"/>
                </a:solidFill>
                <a:latin typeface="微软雅黑"/>
                <a:ea typeface="微软雅黑"/>
              </a:rPr>
              <a:t>网安支队 / 情指中心 · 涉警舆情与涉网违法线索监测预警（涉黄涉赌 / 网络传销 / 热点事件）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12064" y="941832"/>
            <a:ext cx="822960" cy="5029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097280"/>
            <a:ext cx="6355080" cy="566928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涉警舆情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小时级发现、分级研判</a:t>
            </a:r>
            <a:r>
              <a:rPr sz="1600" b="1" i="0">
                <a:solidFill>
                  <a:srgbClr val="1F2D3D"/>
                </a:solidFill>
                <a:latin typeface="微软雅黑"/>
                <a:ea typeface="微软雅黑"/>
              </a:rPr>
              <a:t>，涉黄涉赌、网络传销线索</a:t>
            </a:r>
            <a:r>
              <a:rPr sz="1600" b="1" i="0">
                <a:solidFill>
                  <a:srgbClr val="A51C1C"/>
                </a:solidFill>
                <a:latin typeface="微软雅黑"/>
                <a:ea typeface="微软雅黑"/>
              </a:rPr>
              <a:t>主动发现</a:t>
            </a: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1115568"/>
            <a:ext cx="4690872" cy="2638615"/>
          </a:xfrm>
          <a:prstGeom prst="rect">
            <a:avLst/>
          </a:prstGeom>
        </p:spPr>
      </p:pic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0" y="3863911"/>
            <a:ext cx="4690872" cy="26386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1773936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现场痛点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涉警舆情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发酵后才知道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，回应慢、口径不一，被动应对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72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6289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涉黄涉赌、网络传销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引流藏在短视频、社群里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，人工巡查看不过来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6289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800600" y="2075688"/>
            <a:ext cx="2011680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46304" tIns="54864" rIns="73152" bIns="54864"/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网安</a:t>
            </a:r>
            <a:r>
              <a:rPr sz="1030" b="1" i="0">
                <a:solidFill>
                  <a:srgbClr val="1F2D3D"/>
                </a:solidFill>
                <a:latin typeface="微软雅黑"/>
                <a:ea typeface="微软雅黑"/>
              </a:rPr>
              <a:t>线索研判靠个人经验</a:t>
            </a:r>
            <a:r>
              <a:rPr sz="1030" b="0" i="0">
                <a:solidFill>
                  <a:srgbClr val="595959"/>
                </a:solidFill>
                <a:latin typeface="微软雅黑"/>
                <a:ea typeface="微软雅黑"/>
              </a:rPr>
              <a:t>，与情指、治安的信息不同步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00600" y="2075688"/>
            <a:ext cx="54864" cy="109728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29184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AI 怎么做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602736"/>
            <a:ext cx="6355080" cy="12801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依法采集公开网络信息，大模型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识别涉警事件、判断情绪与传播趋势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，分级推送情指与新闻宣传部门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多模态模型识别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涉黄涉赌引流、网络传销话术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的图文视频特征，聚合成线索包推送网安研判，核查后依法处置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  <a:buClr>
                <a:srgbClr val="A51C1C"/>
              </a:buClr>
              <a:buFont typeface="Arial"/>
              <a:buChar char="•"/>
            </a:pP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热点事件</a:t>
            </a:r>
            <a:r>
              <a:rPr sz="1050" b="1" i="0">
                <a:solidFill>
                  <a:srgbClr val="1F2D3D"/>
                </a:solidFill>
                <a:latin typeface="微软雅黑"/>
                <a:ea typeface="微软雅黑"/>
              </a:rPr>
              <a:t>自动生成情况摘要与回应要点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供领导决策；所有监测限定涉警与涉网违法范畴，不扩大采集、全程留痕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72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小时级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涉警舆情发现（原发酵后）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6289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-60%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网络线索人工巡查工时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00600" y="4919472"/>
            <a:ext cx="201168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D3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900" b="1" i="0">
                <a:solidFill>
                  <a:srgbClr val="A51C1C"/>
                </a:solidFill>
                <a:latin typeface="微软雅黑"/>
                <a:ea typeface="微软雅黑"/>
              </a:rPr>
              <a:t>≥85%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涉警舆情分级研判准确率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" y="5989320"/>
            <a:ext cx="6355080" cy="4572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1F2D3D"/>
                </a:solidFill>
                <a:latin typeface="微软雅黑"/>
                <a:ea typeface="微软雅黑"/>
              </a:rPr>
              <a:t>落地：</a:t>
            </a: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对接舆情监测与网安线索平台，2 个月；先涉警舆情与涉赌引流两类试点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技术方案：智慧公安 AI 2.0 · 总体架构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一个警务数据底座、五类模型、25 个场景应用；标准接口松耦合对接，不替换现有警综、情指、执法办案与视频专网系统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17320"/>
            <a:ext cx="1234440" cy="841248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警务应用层</a:t>
            </a:r>
          </a:p>
        </p:txBody>
      </p:sp>
      <p:sp>
        <p:nvSpPr>
          <p:cNvPr id="6" name="Rectangle 5"/>
          <p:cNvSpPr/>
          <p:nvPr/>
        </p:nvSpPr>
        <p:spPr>
          <a:xfrm>
            <a:off x="1783080" y="1417320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89280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视觉感知类 · 5 场景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15030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研判调度类 · 5 场景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37252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数字底座类 · 5 场景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59475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语言知识类 · 5 场景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81697" y="1545336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预测预警类 · 5 场景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350008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AI 模型层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83080" y="2350008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89280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视频结构化 / 以图搜图 / 人证核验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15030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规则引擎 + 优化求解 + 仿真推演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37252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图计算 / 资金穿透 / 反诈模型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859475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公安网内警务大模型（RAG / Agent）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81697" y="2478024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时空热点 / 风险评分 / 预警模型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282696"/>
            <a:ext cx="1234440" cy="84124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数据底座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783080" y="3282696"/>
            <a:ext cx="6720840" cy="841248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9280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人 / 车 / 案 / 地址 / 物品主数据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15030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一人一档 · 一车一档 · 一案一档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7252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统一数据目录与跨网交换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859475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数据质量、分级授权与查询留痕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81697" y="3410712"/>
            <a:ext cx="1212494" cy="585216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法律法规 / 办案指引 / 办事指南知识库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421538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接入层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783080" y="421538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89280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警综 / 情指 / 执法办案等系统接口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215030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部省级系统 / 协查数据回流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37252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视频专网 / 卡口 / 物联感知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859475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110 语音 / 笔录录音 / 网办材料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181697" y="434340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跨网接口自动适配（3.1）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57200" y="5038344"/>
            <a:ext cx="1234440" cy="731520"/>
          </a:xfrm>
          <a:prstGeom prst="rect">
            <a:avLst/>
          </a:prstGeom>
          <a:solidFill>
            <a:srgbClr val="3A4A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4864" tIns="36576" rIns="54864" bIns="36576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现场层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783080" y="5038344"/>
            <a:ext cx="6720840" cy="731520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189280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警综平台 / 接处警 / 执法办案系统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215030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派出所 / 窗口 / 办案区 / 移动警务终端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37252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视频监控 / 电警卡口 / 车辆定位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859475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公安网 / 视频专网 / 边界交换 / 信创终端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181697" y="5166360"/>
            <a:ext cx="1212494" cy="475488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18288" rIns="45720" bIns="18288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0" i="0">
                <a:solidFill>
                  <a:srgbClr val="1F2D3D"/>
                </a:solidFill>
                <a:latin typeface="微软雅黑"/>
                <a:ea typeface="微软雅黑"/>
              </a:rPr>
              <a:t>网络与数据安全防护（3.4）</a:t>
            </a:r>
          </a:p>
        </p:txBody>
      </p:sp>
      <p:sp>
        <p:nvSpPr>
          <p:cNvPr id="40" name="Up Arrow 39"/>
          <p:cNvSpPr/>
          <p:nvPr/>
        </p:nvSpPr>
        <p:spPr>
          <a:xfrm>
            <a:off x="8558784" y="1554480"/>
            <a:ext cx="128016" cy="4078224"/>
          </a:xfrm>
          <a:prstGeom prst="upArrow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823960" y="1417320"/>
            <a:ext cx="2926080" cy="21762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E67E22"/>
                </a:solidFill>
                <a:latin typeface="微软雅黑"/>
                <a:ea typeface="微软雅黑"/>
              </a:rPr>
              <a:t>安全与合规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公安网 / 视频专网内私有化部署，数据不出网，分级分类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个人信息最小必要，符合《数据安全法》《个人信息保护法》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按警种、岗位分级授权，每次查询留痕、可审计、可倒查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E67E22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等保 2.0 / 密评达标，信创兼容，公安部网安监督检查合规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823960" y="3703320"/>
            <a:ext cx="2926080" cy="215798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tIns="128016" rIns="128016" bIns="91440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运行方式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AI 只出线索与建议 → 民警核实决定 → 成熟后再自动化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任何时候一键切回人工，接处警等核心业务不受影响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每条建议可解释：数据来源、规则、法条依据可查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5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▸ </a:t>
            </a:r>
            <a:r>
              <a:rPr sz="1050" b="0" i="0">
                <a:solidFill>
                  <a:srgbClr val="595959"/>
                </a:solidFill>
                <a:latin typeface="微软雅黑"/>
                <a:ea typeface="微软雅黑"/>
              </a:rPr>
              <a:t>各警种业务骨干参与规则制定与验收，法制全程把关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7200" y="5989320"/>
            <a:ext cx="1129284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0" i="0">
                <a:solidFill>
                  <a:srgbClr val="595959"/>
                </a:solidFill>
                <a:latin typeface="微软雅黑"/>
                <a:ea typeface="微软雅黑"/>
              </a:rPr>
              <a:t>数据自下而上汇聚、应用自上而下赋能：现有警务系统不改动，接入层做跨网交换，数据底座做统一，模型层出线索，应用层给建议、民警核实决定。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34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方案常规周期：推进步骤与时间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先打底座、先做快赢、再攻核心场景、最后成体系；每一步都用接处警时长、破案数、挽回损失与事故数据说话</a:t>
            </a:r>
          </a:p>
        </p:txBody>
      </p:sp>
      <p:sp>
        <p:nvSpPr>
          <p:cNvPr id="5" name="Rectangle 4"/>
          <p:cNvSpPr/>
          <p:nvPr/>
        </p:nvSpPr>
        <p:spPr>
          <a:xfrm>
            <a:off x="3493008" y="1417320"/>
            <a:ext cx="882904" cy="34747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阶段一</a:t>
            </a:r>
          </a:p>
        </p:txBody>
      </p:sp>
      <p:sp>
        <p:nvSpPr>
          <p:cNvPr id="6" name="Rectangle 5"/>
          <p:cNvSpPr/>
          <p:nvPr/>
        </p:nvSpPr>
        <p:spPr>
          <a:xfrm>
            <a:off x="4412487" y="1417320"/>
            <a:ext cx="1802384" cy="347472"/>
          </a:xfrm>
          <a:prstGeom prst="rect">
            <a:avLst/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阶段二 · 试点与对标</a:t>
            </a:r>
          </a:p>
        </p:txBody>
      </p:sp>
      <p:sp>
        <p:nvSpPr>
          <p:cNvPr id="7" name="Rectangle 6"/>
          <p:cNvSpPr/>
          <p:nvPr/>
        </p:nvSpPr>
        <p:spPr>
          <a:xfrm>
            <a:off x="6251447" y="1417320"/>
            <a:ext cx="5480304" cy="347472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1" i="0">
                <a:solidFill>
                  <a:srgbClr val="FFFFFF"/>
                </a:solidFill>
                <a:latin typeface="微软雅黑"/>
                <a:ea typeface="微软雅黑"/>
              </a:rPr>
              <a:t>阶段三 · 推广与成体系（第 7~18 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747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445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42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39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136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734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331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929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526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1237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7212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318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159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5134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1108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70819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3056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90300" y="1801368"/>
            <a:ext cx="4597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750" b="0" i="0">
                <a:solidFill>
                  <a:srgbClr val="8A94A6"/>
                </a:solidFill>
                <a:latin typeface="微软雅黑"/>
                <a:ea typeface="微软雅黑"/>
              </a:rPr>
              <a:t>M18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57200" y="2075688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07568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现状诊断 · 基线指标确认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502151" y="2157984"/>
            <a:ext cx="864615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2 个月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247802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数据底座：跨网汇聚 · 一人一车一案一档（3.1 / 3.2）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502151" y="2560320"/>
            <a:ext cx="1784096" cy="237744"/>
          </a:xfrm>
          <a:prstGeom prst="roundRect">
            <a:avLst>
              <a:gd name="adj" fmla="val 40000"/>
            </a:avLst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4 个月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2880360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02920" y="2880360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快赢场景：笔录助手 · 警情要素提取 · 知识问答 · 视频找人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961891" y="2962656"/>
            <a:ext cx="224383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5 个月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3282696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核心场景：反诈预警 · 警力调度 · 视频串并 · 热点预测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421632" y="3364991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3685032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3685032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对标验收（接处警 / 破案 / 挽损 / 事故指标月报）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341112" y="3767328"/>
            <a:ext cx="2703576" cy="237744"/>
          </a:xfrm>
          <a:prstGeom prst="roundRect">
            <a:avLst>
              <a:gd name="adj" fmla="val 40000"/>
            </a:avLst>
          </a:prstGeom>
          <a:solidFill>
            <a:srgbClr val="E67E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6 个月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2920" y="4087368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推广复制 · 平台化 · 警务模型与知识库资产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80072" y="4169664"/>
            <a:ext cx="454253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10 个月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4489704"/>
            <a:ext cx="11292840" cy="402336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02920" y="4489704"/>
            <a:ext cx="2926079" cy="402336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930" b="1" i="0">
                <a:solidFill>
                  <a:srgbClr val="1F2D3D"/>
                </a:solidFill>
                <a:latin typeface="微软雅黑"/>
                <a:ea typeface="微软雅黑"/>
              </a:rPr>
              <a:t>组织赋能 · 民警 AI 素养培训与种子用户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61891" y="4572000"/>
            <a:ext cx="7760716" cy="237744"/>
          </a:xfrm>
          <a:prstGeom prst="roundRect">
            <a:avLst>
              <a:gd name="adj" fmla="val 40000"/>
            </a:avLst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tIns="0" rIns="18288" bIns="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  <a:ea typeface="微软雅黑"/>
              </a:rPr>
              <a:t>17 个月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7472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8539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23316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761237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99159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370819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11750040" y="1801368"/>
            <a:ext cx="7315" cy="30906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474720" y="5093208"/>
            <a:ext cx="8275320" cy="18288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Diamond 51"/>
          <p:cNvSpPr/>
          <p:nvPr/>
        </p:nvSpPr>
        <p:spPr>
          <a:xfrm>
            <a:off x="429361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3571240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M2 基线确认</a:t>
            </a:r>
          </a:p>
        </p:txBody>
      </p:sp>
      <p:sp>
        <p:nvSpPr>
          <p:cNvPr id="54" name="Diamond 53"/>
          <p:cNvSpPr/>
          <p:nvPr/>
        </p:nvSpPr>
        <p:spPr>
          <a:xfrm>
            <a:off x="6132575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41019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M6 快赢场景验收</a:t>
            </a:r>
          </a:p>
        </p:txBody>
      </p:sp>
      <p:sp>
        <p:nvSpPr>
          <p:cNvPr id="56" name="Diamond 55"/>
          <p:cNvSpPr/>
          <p:nvPr/>
        </p:nvSpPr>
        <p:spPr>
          <a:xfrm>
            <a:off x="797153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24915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M10 核心场景验收</a:t>
            </a:r>
          </a:p>
        </p:txBody>
      </p:sp>
      <p:sp>
        <p:nvSpPr>
          <p:cNvPr id="58" name="Diamond 57"/>
          <p:cNvSpPr/>
          <p:nvPr/>
        </p:nvSpPr>
        <p:spPr>
          <a:xfrm>
            <a:off x="11649456" y="5001768"/>
            <a:ext cx="201168" cy="201168"/>
          </a:xfrm>
          <a:prstGeom prst="diamond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0104119" y="5221224"/>
            <a:ext cx="16459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1" i="0">
                <a:solidFill>
                  <a:srgbClr val="1F2D3D"/>
                </a:solidFill>
                <a:latin typeface="微软雅黑"/>
                <a:ea typeface="微软雅黑"/>
              </a:rPr>
              <a:t>M18 平台成体系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7200" y="4983480"/>
            <a:ext cx="3017520" cy="45720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000" b="1" i="0">
                <a:solidFill>
                  <a:srgbClr val="A51C1C"/>
                </a:solidFill>
                <a:latin typeface="微软雅黑"/>
                <a:ea typeface="微软雅黑"/>
              </a:rPr>
              <a:t>关键里程碑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5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我方提供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算法与警务大模型能力、数据平台、实施与运维团队、民警培训、公安行业最佳实践与模型资产；配合公安网内部署与安全测评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267200" y="5623560"/>
            <a:ext cx="3672840" cy="795527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公安机关提供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595959"/>
                </a:solidFill>
                <a:latin typeface="微软雅黑"/>
                <a:ea typeface="微软雅黑"/>
              </a:rPr>
              <a:t>科信 / 情指统筹与各警种业务骨干、数据接口与权限审批、公安网与视频专网算力资源、试点分局与试点场景、基线数据与验收配合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077200" y="5623560"/>
            <a:ext cx="3672840" cy="795527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54864" rIns="109728" bIns="54864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E67E22"/>
                </a:solidFill>
                <a:latin typeface="微软雅黑"/>
                <a:ea typeface="微软雅黑"/>
              </a:rPr>
              <a:t>成果测算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启动前共同确认基线（接处警时长、破案数、挽回损失、事故数、笔录与审核时长等近 1 年实绩）与测算方法；达到约定指标后结算或按效果付费；不达标不进入推广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预期效果评估（一）：治安防控与侦查打击类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“典型现状”为地级市公安局常见情况，需以本地近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治安 / 派出所 · 视频巡逻异常识别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识别准确率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靠群众报警，事后回看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秒级发现，准确率 ≥90%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盯屏工时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刑侦 · 视频侦查跨镜头串并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检索时效 / 研判工时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人工回看数天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分钟级检索，研判工时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串并案数 +30%（试点）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监管 · 看守所 / 拘留所智能监管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异常提示 / 巡视核验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夜间盯屏易疲劳，事后查录像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秒级提示，巡视 100% 核验留痕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夜间盯屏人力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经侦 · 涉众型犯罪资金穿透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穿透周期 / 梳理工时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几万账户人工梳理数月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数周穿透，梳理工时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涉案资产发现 +20%（试点）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特巡警 / 治安 · 大型活动安保推演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方案编制 / 疏散时间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靠经验和上届方案改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编制时间 -30%，疏散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预案任务 100% 到人到点位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禁毒 / 治安 · 涉毒涉赌线索碰撞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主动发现 / 成立率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靠举报和抓现行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主动发现 +40%，成立率 ≥80%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碰撞比对工时 -60%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情指 / 治安 · 警情热点预测巡防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预测提前期 / 可防性警情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巡线多年不变，按经验平均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7 天预测，警情 -15%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到场响应时间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社区警务 · 矛盾纠纷与重点人员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预警提前期 / 民转刑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多次报警各自处理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提前 2~4 周，民转刑 -20%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评估留痕 100% 可溯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11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网安 / 情指 · 涉警舆情与涉网线索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发现时效 / 巡查工时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发酵后才知道，人工巡查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小时级发现，巡查工时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分级研判准确率 ≥85%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预期效果评估（二）：交管、反诈与民生服务类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“典型现状”为地级市公安局常见情况，需以本地近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交警 · 交通违法与事故 AI 识别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事故发现 / 审核工作量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等当事人报警，人工审图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秒级发现，审核工作量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违法识别准确率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交警 · 事故黑点与高风险驾驶人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隐患事故 / 疲劳预警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出大事故才治理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隐患路段事故 -20%，预警分钟级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高风险驾驶人 100% 画像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反诈中心 · 资金穿透与预警排序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穿透时效 / 查流水工时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追到第三层就跟不上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分钟级穿透，工时 -50%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止付冻结资金 +20%（试点）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反诈中心 · 潜在受害人预警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劝阻成功率 / 仍被骗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转账后触发，一刀切电话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劝阻成功 +30%，仍被骗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高危线索 100% 见面劝阻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出入境 / 户政 · 人证核验与 OCR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核验时效 / 退回率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人工核验，网办退回率高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秒级核验，退回率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窗口审核工时 -40%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户政 / 出入境 / 12389 · 咨询应答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响应时间 / 重复跑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电话打不进，跑第二趟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7×24 响应，重复跑 -50%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诉求分派准确率 ≥85%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情指中心 · 110 智能辅助与调度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录入时间 / 到场时间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5~8 分钟 / 起，靠经验派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1~2 分钟，到场时间 -20%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分级建议准确率 ≥95%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情指中心 · 警情转写与分类研判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录入工时 / 分类准确率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手工录入摘要，口径不一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录入工时 -70%，分类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重复 / 关联警情 100% 提示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37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预期效果评估（三）：机关效能与数字底座类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“典型现状”为地级市公安局常见情况，需以本地近 1 年实绩为基线校准；“AI 应用后”为试点达标后的参考区间，不构成承诺。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92840" cy="4983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3080"/>
                <a:gridCol w="1965960"/>
                <a:gridCol w="2606040"/>
                <a:gridCol w="2743200"/>
                <a:gridCol w="2194560"/>
              </a:tblGrid>
              <a:tr h="384048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场景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关键指标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行业典型现状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AI 应用后（目标区间）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效益量级 / 备注</a:t>
                      </a:r>
                    </a:p>
                  </a:txBody>
                  <a:tcPr marL="73152" marR="73152" marT="36576" marB="36576" anchor="ctr">
                    <a:solidFill>
                      <a:srgbClr val="1F2D3D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派出所 / 刑侦 · 笔录转写与生成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单份笔录时间 / 退回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1~2 小时 / 份，退回补正多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30~40 分钟，退回 -60%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多地实绩：时间约减半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法制 · 案卷审核与文书生成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单卷审核 / 文书成稿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半天 / 卷，格式法条出错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20 分钟 / 卷，文书分钟级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格式与法条错误 -70%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政治部 / 各警种 · 知识问答与公文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起草时间 / 问答准确率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法条散在各处，材料占时长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起草 -60%，问答 ≥90% 带出处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每人每周释放 2~4 小时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科信 · 三网数据汇聚与接口适配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接口周期 / 映射准确率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1~3 个月，接一次谈一次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-60%，映射 ≥95%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接口变化 100% 自动监测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科信 / 大数据 · 一人一车一案一档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数据一致性 / 取数时间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多系统信息不一致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一致性 ≥98%，取数 -80%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查询留痕 100% 可审计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各警种 / 派出所 · 零代码小工具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应用开发周期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数周 + 外购费用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小时级，每年 50~100 个应用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纸质台账电子化 ≥90%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网安 / 科信 · 网络与数据安全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资产可视 / 违规查询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资产不清，事后翻日志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资产 100% 可视，违规实时告警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事件响应小时级（原天级）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74929"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科信 · 存量系统信创改造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改造周期 / 成本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清单长、预算紧、不敢停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1" i="0">
                          <a:solidFill>
                            <a:srgbClr val="A51C1C"/>
                          </a:solidFill>
                          <a:latin typeface="微软雅黑"/>
                          <a:ea typeface="微软雅黑"/>
                        </a:rPr>
                        <a:t>周期 -50%，成本 -40%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100"/>
                        </a:spcAft>
                      </a:pPr>
                      <a:r>
                        <a:rPr sz="950" b="0" i="0">
                          <a:solidFill>
                            <a:srgbClr val="1F2D3D"/>
                          </a:solidFill>
                          <a:latin typeface="微软雅黑"/>
                          <a:ea typeface="微软雅黑"/>
                        </a:rPr>
                        <a:t>接口回归自动化 100%</a:t>
                      </a:r>
                    </a:p>
                  </a:txBody>
                  <a:tcPr marL="73152" marR="73152" marT="36576" marB="36576" anchor="ctr"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38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预期效果评估（四）：年综合效益量级对比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11247120" cy="36576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595959"/>
                </a:solidFill>
                <a:latin typeface="微软雅黑"/>
                <a:ea typeface="微软雅黑"/>
              </a:rPr>
              <a:t>以常住人口 300 万左右的地级市公安局为例，万元/年，含人力释放折算、挽回群众损失、事故与案件减少；区间为行业参考值，以基线对标为准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57200" y="1325880"/>
          <a:ext cx="7680960" cy="50292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8366760" y="1325880"/>
            <a:ext cx="3383280" cy="502920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37160" rIns="201168" bIns="137160"/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合计潜在综合效益（300 万人口地级市）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1.0~2.8 亿元/年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释放警力工时（转向一线巡防与办案）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30~80 万小时/年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050" b="0" i="0">
                <a:solidFill>
                  <a:srgbClr val="E8EDF2"/>
                </a:solidFill>
                <a:latin typeface="微软雅黑"/>
                <a:ea typeface="微软雅黑"/>
              </a:rPr>
              <a:t>首年试点可实现比例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sz="2600" b="1" i="0">
                <a:solidFill>
                  <a:srgbClr val="E67E22"/>
                </a:solidFill>
                <a:latin typeface="微软雅黑"/>
                <a:ea typeface="微软雅黑"/>
              </a:rPr>
              <a:t>20%~30%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300"/>
              </a:spcAft>
            </a:pPr>
            <a:r>
              <a:rPr sz="950" b="0" i="0">
                <a:solidFill>
                  <a:srgbClr val="E8EDF2"/>
                </a:solidFill>
                <a:latin typeface="微软雅黑"/>
                <a:ea typeface="微软雅黑"/>
              </a:rPr>
              <a:t>公安部：2022 年全国破获电诈案件 46.4 万起，国家反诈中心累计见面劝阻 1,389 万人次；伦敦警察厅 2024 年借实时人脸识别协助逮捕 500 余人。首年建议：2~3 个快赢场景 + 1~2 个核心场景，先把 20%~30% 做实，再复制推广。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39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640080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2400" b="1" i="0">
                <a:solidFill>
                  <a:srgbClr val="1F2D3D"/>
                </a:solidFill>
                <a:latin typeface="微软雅黑"/>
                <a:ea typeface="微软雅黑"/>
              </a:rPr>
              <a:t>方案术语与数据来源</a:t>
            </a:r>
          </a:p>
        </p:txBody>
      </p:sp>
      <p:sp>
        <p:nvSpPr>
          <p:cNvPr id="3" name="Rectangle 2"/>
          <p:cNvSpPr/>
          <p:nvPr/>
        </p:nvSpPr>
        <p:spPr>
          <a:xfrm>
            <a:off x="512064" y="978407"/>
            <a:ext cx="822960" cy="54864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数据来源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691640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691640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公安部与地方公安机关公开成果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公安部新闻发布会、公安部交通管理局及上海、杭州、浙江、江苏等地公安机关在官方渠道与主流媒体公开发布的数据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459736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459736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59736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国际标杆公开资料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英国伦敦警察厅（Metropolitan Police）实时人脸识别部署公开数据、新加坡内政部与警察部队官方发布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227832"/>
            <a:ext cx="5120640" cy="694944"/>
          </a:xfrm>
          <a:prstGeom prst="rect">
            <a:avLst/>
          </a:prstGeom>
          <a:solidFill>
            <a:srgbClr val="F4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227832"/>
            <a:ext cx="54864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ct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1" i="0">
                <a:solidFill>
                  <a:srgbClr val="A51C1C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227832"/>
            <a:ext cx="4572000" cy="694944"/>
          </a:xfrm>
          <a:prstGeom prst="rect">
            <a:avLst/>
          </a:prstGeom>
          <a:noFill/>
        </p:spPr>
        <p:txBody>
          <a:bodyPr wrap="square" lIns="54864" tIns="36576" rIns="54864" bIns="36576" anchor="ctr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1" i="0">
                <a:solidFill>
                  <a:srgbClr val="1F2D3D"/>
                </a:solidFill>
                <a:latin typeface="微软雅黑"/>
                <a:ea typeface="微软雅黑"/>
              </a:rPr>
              <a:t>我方工程经验与技术文献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595959"/>
                </a:solidFill>
                <a:latin typeface="微软雅黑"/>
                <a:ea typeface="微软雅黑"/>
              </a:rPr>
              <a:t>智慧公安 / 公安大数据项目实施经验、行业技术文献与标准（等保 2.0、商用密码应用安全性评估、信创适配、公安数据元标准等）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4014215"/>
            <a:ext cx="5120640" cy="914400"/>
          </a:xfrm>
          <a:prstGeom prst="rect">
            <a:avLst/>
          </a:prstGeom>
          <a:solidFill>
            <a:srgbClr val="FBED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54864" rIns="109728" bIns="54864"/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1" i="0">
                <a:solidFill>
                  <a:srgbClr val="A51C1C"/>
                </a:solidFill>
                <a:latin typeface="微软雅黑"/>
                <a:ea typeface="微软雅黑"/>
              </a:rPr>
              <a:t>使用说明　</a:t>
            </a:r>
            <a:r>
              <a:rPr sz="980" b="0" i="0">
                <a:solidFill>
                  <a:srgbClr val="1F2D3D"/>
                </a:solidFill>
                <a:latin typeface="微软雅黑"/>
                <a:ea typeface="微软雅黑"/>
              </a:rPr>
              <a:t>本方案所有效果指标均为行业参考区间，不是对本局的承诺值；具体项目以双方共同确认的基线数据（近 1 年实绩）、测算方法与验收标准为准，试点达标后再进入推广与结算。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4014215"/>
            <a:ext cx="64008" cy="91440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5038344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政策依据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5312664"/>
            <a:ext cx="5120640" cy="91440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《中华人民共和国人民警察法》；《公安机关办理刑事案件程序规定》（公安部令第 159 号，2020 年修订）—— 执法办案、笔录与案卷审核场景的法定依据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《中华人民共和国数据安全法》（2021 年 9 月施行）；《中华人民共和国个人信息保护法》（2021 年 11 月施行）；公安部《公安机关互联网安全监督检查规定》（2018 年）</a:t>
            </a:r>
          </a:p>
          <a:p>
            <a:pPr algn="l" marL="182880" indent="-182880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  <a:buClr>
                <a:srgbClr val="A51C1C"/>
              </a:buClr>
              <a:buFont typeface="Arial"/>
              <a:buChar char="•"/>
            </a:pPr>
            <a:r>
              <a:rPr sz="900" b="0" i="0">
                <a:solidFill>
                  <a:srgbClr val="1F2D3D"/>
                </a:solidFill>
                <a:latin typeface="微软雅黑"/>
                <a:ea typeface="微软雅黑"/>
              </a:rPr>
              <a:t>国务院《关于深入实施“人工智能+”行动的意见》（国发〔2025〕11 号，2025 年 8 月）；国务院《关于加强数字政府建设的指导意见》（2022 年 6 月）；公安部公安大数据智能化建设部署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0" y="1325880"/>
            <a:ext cx="3657600" cy="3108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1" i="0">
                <a:solidFill>
                  <a:srgbClr val="A51C1C"/>
                </a:solidFill>
                <a:latin typeface="微软雅黑"/>
                <a:ea typeface="微软雅黑"/>
              </a:rPr>
              <a:t>▌ </a:t>
            </a:r>
            <a:r>
              <a:rPr sz="1250" b="1" i="0">
                <a:solidFill>
                  <a:srgbClr val="1F2D3D"/>
                </a:solidFill>
                <a:latin typeface="微软雅黑"/>
                <a:ea typeface="微软雅黑"/>
              </a:rPr>
              <a:t>方案术语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9436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大模型（LLM）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以海量文本训练的大规模语言模型，能理解生成自然语言与代码；笔录、文书、警情、知识问答的基础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0" y="1691640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15400" y="1691640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多模态大模型 / 视频结构化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同时理解图像、视频、语音与文字；把视频中的人、车、行为变成可检索的结构化数据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915400" y="1691640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9436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RAG 检索增强生成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大模型先在法律法规、办案指引库中检索再回答，答案带条文出处、不“胡说”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43600" y="2624328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915400" y="2624328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图计算 / 关系图谱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把人、账户、号码、车辆、地址连成关系网络，识别资金穿透、跑分团伙、传销层级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915400" y="2624328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时空热点预测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用历史警情、天气、节假日、客流等数据预测各街区各时段的警情风险，指导巡防部署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943600" y="3557016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15400" y="3557016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以图搜图 / 跨镜头串并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用一张人像或车辆图片在海量视频中检索同一目标，跨摄像头接力还原轨迹与落脚点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915400" y="3557016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9436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私有化部署 / 公安网与视频专网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模型与数据全部部署在公安信息通信网或视频专网内，数据不出网、可审计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943600" y="4489704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915400" y="4489704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等保 / 密评 / 信创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网络安全等级保护、商用密码应用安全性评估与信息技术应用创新，公安信息系统合规底线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915400" y="4489704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9436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人机协同 / 旁路建议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AI 只出线索与建议、不替民警做决定，由民警核实后执行；公安 AI 落地的安全起步方式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943600" y="5422392"/>
            <a:ext cx="2834640" cy="45720"/>
          </a:xfrm>
          <a:prstGeom prst="rect">
            <a:avLst/>
          </a:prstGeom>
          <a:solidFill>
            <a:srgbClr val="1F2D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15400" y="5422392"/>
            <a:ext cx="2834640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D9DEE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bIns="36576"/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200"/>
              </a:spcAft>
            </a:pPr>
            <a:r>
              <a:rPr sz="1050" b="1" i="0">
                <a:solidFill>
                  <a:srgbClr val="A51C1C"/>
                </a:solidFill>
                <a:latin typeface="微软雅黑"/>
                <a:ea typeface="微软雅黑"/>
              </a:rPr>
              <a:t>警情分级与智能派警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60" b="0" i="0">
                <a:solidFill>
                  <a:srgbClr val="595959"/>
                </a:solidFill>
                <a:latin typeface="微软雅黑"/>
                <a:ea typeface="微软雅黑"/>
              </a:rPr>
              <a:t>按警情类型、伤情、人数自动建议分级，结合警力位置推荐就近可用警力与路线，接警员确认后派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915400" y="5422392"/>
            <a:ext cx="2834640" cy="45720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85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820095" y="6510528"/>
            <a:ext cx="914400" cy="2743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r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900" b="0" i="0">
                <a:solidFill>
                  <a:srgbClr val="8A94A6"/>
                </a:solidFill>
                <a:latin typeface="微软雅黑"/>
                <a:ea typeface="微软雅黑"/>
              </a:rPr>
              <a:t>40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57200" y="6473952"/>
            <a:ext cx="11277295" cy="10972"/>
          </a:xfrm>
          <a:prstGeom prst="rect">
            <a:avLst/>
          </a:prstGeom>
          <a:solidFill>
            <a:srgbClr val="D9DE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D3D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10515600" cy="118872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</a:pPr>
            <a:r>
              <a:rPr sz="4800" b="1" i="0">
                <a:solidFill>
                  <a:srgbClr val="FFFFFF"/>
                </a:solidFill>
                <a:latin typeface="微软雅黑"/>
                <a:ea typeface="微软雅黑"/>
              </a:rPr>
              <a:t>感谢聆听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383280"/>
            <a:ext cx="1188720" cy="73152"/>
          </a:xfrm>
          <a:prstGeom prst="rect">
            <a:avLst/>
          </a:prstGeom>
          <a:solidFill>
            <a:srgbClr val="A5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3611880"/>
            <a:ext cx="10515600" cy="640080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800" b="0" i="0">
                <a:solidFill>
                  <a:srgbClr val="E8EDF2"/>
                </a:solidFill>
                <a:latin typeface="微软雅黑"/>
                <a:ea typeface="微软雅黑"/>
              </a:rPr>
              <a:t>期待与您携手，把人工智能真正落到每一个警种、每一次接处警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5256" y="4754880"/>
            <a:ext cx="10515600" cy="1225296"/>
          </a:xfrm>
          <a:prstGeom prst="rect">
            <a:avLst/>
          </a:prstGeom>
          <a:noFill/>
        </p:spPr>
        <p:txBody>
          <a:bodyPr wrap="square" lIns="54864" tIns="36576" rIns="54864" bIns="36576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联系作者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>richard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</a:pPr>
            <a:r>
              <a:rPr sz="1300" b="0" i="0">
                <a:solidFill>
                  <a:srgbClr val="E8EDF2"/>
                </a:solidFill>
                <a:latin typeface="微软雅黑"/>
                <a:ea typeface="微软雅黑"/>
              </a:rPr>
              <a:t/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300"/>
              </a:spcAft>
            </a:pPr>
            <a:r>
              <a:rPr sz="1100" b="0" i="0">
                <a:solidFill>
                  <a:srgbClr val="8A94A6"/>
                </a:solidFill>
                <a:latin typeface="微软雅黑"/>
                <a:ea typeface="微软雅黑"/>
              </a:rPr>
              <a:t>人工智能与大模型在公安工作中的应用场景　|　2026 年 9 月　|　编制人：richard</a:t>
            </a:r>
          </a:p>
        </p:txBody>
      </p:sp>
      <p:pic>
        <p:nvPicPr>
          <p:cNvPr id="8" name="Picture 7" descr="q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816" y="4251960"/>
            <a:ext cx="1289304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人工智能与大模型在公安工作中的应用场景</dc:title>
  <dc:subject>25 个场景，覆盖各警种各部门，附效能测算与实施路径</dc:subject>
  <dc:creator>0worker</dc:creator>
  <cp:keywords/>
  <dc:description>generated using python-pptx</dc:description>
  <cp:lastModifiedBy>0worker</cp:lastModifiedBy>
  <cp:revision>1</cp:revision>
  <dcterms:created xsi:type="dcterms:W3CDTF">2013-01-27T09:14:16Z</dcterms:created>
  <dcterms:modified xsi:type="dcterms:W3CDTF">2013-01-27T09:15:58Z</dcterms:modified>
  <cp:category/>
</cp:coreProperties>
</file>