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区间下限</c:v>
                </c:pt>
              </c:strCache>
            </c:strRef>
          </c:tx>
          <c:spPr>
            <a:solidFill>
              <a:srgbClr val="8A94A6"/>
            </a:solidFill>
          </c:spPr>
          <c:cat>
            <c:strRef>
              <c:f>Sheet1!$A$2:$A$10</c:f>
              <c:strCache>
                <c:ptCount val="9"/>
                <c:pt idx="0">
                  <c:v>裁判文书与庭审记录辅助</c:v>
                </c:pt>
                <c:pt idx="1">
                  <c:v>执行财产研判与拒执线索</c:v>
                </c:pt>
                <c:pt idx="2">
                  <c:v>类案检索与量刑辅助</c:v>
                </c:pt>
                <c:pt idx="3">
                  <c:v>虚假诉讼与涉诉风险预警</c:v>
                </c:pt>
                <c:pt idx="4">
                  <c:v>数字检察法律监督模型</c:v>
                </c:pt>
                <c:pt idx="5">
                  <c:v>诉讼服务与 12368 智能应答</c:v>
                </c:pt>
                <c:pt idx="6">
                  <c:v>卷宗 OCR 与安防视觉</c:v>
                </c:pt>
                <c:pt idx="7">
                  <c:v>数据治理、接口与零代码</c:v>
                </c:pt>
                <c:pt idx="8">
                  <c:v>专网安全与信创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1500</c:v>
                </c:pt>
                <c:pt idx="1">
                  <c:v>1000</c:v>
                </c:pt>
                <c:pt idx="2">
                  <c:v>800</c:v>
                </c:pt>
                <c:pt idx="3">
                  <c:v>800</c:v>
                </c:pt>
                <c:pt idx="4">
                  <c:v>800</c:v>
                </c:pt>
                <c:pt idx="5">
                  <c:v>500</c:v>
                </c:pt>
                <c:pt idx="6">
                  <c:v>400</c:v>
                </c:pt>
                <c:pt idx="7">
                  <c:v>400</c:v>
                </c:pt>
                <c:pt idx="8">
                  <c:v>300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区间上限</c:v>
                </c:pt>
              </c:strCache>
            </c:strRef>
          </c:tx>
          <c:spPr>
            <a:solidFill>
              <a:srgbClr val="A51C1C"/>
            </a:solidFill>
          </c:spPr>
          <c:cat>
            <c:strRef>
              <c:f>Sheet1!$A$2:$A$10</c:f>
              <c:strCache>
                <c:ptCount val="9"/>
                <c:pt idx="0">
                  <c:v>裁判文书与庭审记录辅助</c:v>
                </c:pt>
                <c:pt idx="1">
                  <c:v>执行财产研判与拒执线索</c:v>
                </c:pt>
                <c:pt idx="2">
                  <c:v>类案检索与量刑辅助</c:v>
                </c:pt>
                <c:pt idx="3">
                  <c:v>虚假诉讼与涉诉风险预警</c:v>
                </c:pt>
                <c:pt idx="4">
                  <c:v>数字检察法律监督模型</c:v>
                </c:pt>
                <c:pt idx="5">
                  <c:v>诉讼服务与 12368 智能应答</c:v>
                </c:pt>
                <c:pt idx="6">
                  <c:v>卷宗 OCR 与安防视觉</c:v>
                </c:pt>
                <c:pt idx="7">
                  <c:v>数据治理、接口与零代码</c:v>
                </c:pt>
                <c:pt idx="8">
                  <c:v>专网安全与信创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4500</c:v>
                </c:pt>
                <c:pt idx="1">
                  <c:v>3000</c:v>
                </c:pt>
                <c:pt idx="2">
                  <c:v>2500</c:v>
                </c:pt>
                <c:pt idx="3">
                  <c:v>2500</c:v>
                </c:pt>
                <c:pt idx="4">
                  <c:v>2500</c:v>
                </c:pt>
                <c:pt idx="5">
                  <c:v>1500</c:v>
                </c:pt>
                <c:pt idx="6">
                  <c:v>1200</c:v>
                </c:pt>
                <c:pt idx="7">
                  <c:v>1200</c:v>
                </c:pt>
                <c:pt idx="8">
                  <c:v>800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85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9DEE5"/>
            </a:solidFill>
          </a:ln>
        </c:spPr>
        <c:txPr>
          <a:bodyPr/>
          <a:lstStyle/>
          <a:p>
            <a:pPr>
              <a:defRPr sz="950"/>
            </a:pPr>
          </a:p>
        </c:txPr>
        <c:crossAx val="-2113994440"/>
        <c:crosses val="max"/>
        <c:auto val="1"/>
        <c:lblAlgn val="ctr"/>
        <c:lblOffset val="100"/>
        <c:noMultiLvlLbl val="0"/>
      </c:catAx>
      <c:valAx>
        <c:axId val="-2113994440"/>
        <c:scaling>
          <c:max val="5000.0"/>
          <c:min val="0.0"/>
        </c:scaling>
        <c:delete val="0"/>
        <c:axPos val="b"/>
        <c:majorGridlines>
          <c:spPr>
            <a:ln>
              <a:solidFill>
                <a:srgbClr val="D9DEE5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950"/>
          </a:pPr>
        </a:p>
      </c:txPr>
    </c:legend>
    <c:dispBlanksAs val="gap"/>
  </c:chart>
  <c:txPr>
    <a:bodyPr/>
    <a:lstStyle/>
    <a:p>
      <a:pPr>
        <a:defRPr sz="950">
          <a:solidFill>
            <a:srgbClr val="1F2D3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Relationship Id="rId3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3246120"/>
            <a:ext cx="12191695" cy="3611880"/>
          </a:xfrm>
          <a:prstGeom prst="rect">
            <a:avLst/>
          </a:prstGeom>
          <a:solidFill>
            <a:srgbClr val="1F2D3D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67E22"/>
                </a:solidFill>
                <a:latin typeface="微软雅黑"/>
                <a:ea typeface="微软雅黑"/>
              </a:rPr>
              <a:t>AI × 法院与检察院 · 应用场景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3520440"/>
            <a:ext cx="100584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972800" cy="1737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人工智能与大模型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在法院与检察院的应用场景【2026方案】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9240"/>
            <a:ext cx="109728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E8EDF2"/>
                </a:solidFill>
                <a:latin typeface="微软雅黑"/>
                <a:ea typeface="微软雅黑"/>
              </a:rPr>
              <a:t>以 AI 能力为纲 · 25 个落到立案、审判、执行、审管与检察各部门的场景 · 质效测算与实施路径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AI 正在改变司法办案：五种能力，看得见的质效差距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从“能聊天”到“能办案”—— 视觉读卷宗记庭审、模型推类案算量刑、大模型写文书接热线，这是本方案 25 个场景的能力基础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517904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517904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视觉感知与多模态识别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让卷宗看得清、庭审记得全、审判区守得住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立案庭 / 诉服中心 · 各审判庭 · 法警支队 · 执行局 · 检察院案管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59152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14016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414016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逻辑推理与问题解决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让类案有据、量刑有度、分案均衡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刑庭 · 民庭 / 速裁 · 执行局 · 审管办 · 检察院刑事检察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55264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310128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310128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代码与软件工程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让机器帮信息中心接系统、治数据、写工具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信息技术处 · 审管办 · 各庭室 · 信息中心 · 检察技术信息部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51376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206240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自然语言理解与知识管理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让文书写得快、卷宗审得严、群众问得清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各审判庭 · 立案庭 / 12368 · 执行局 · 研究室 · 检察院控申 / 12309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047488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5102351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5102351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数据建模与预测预警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让风险在审限到期前、终本之前被看见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审管办 · 执行局 · 立案庭 / 民庭 · 诉服中心 · 检察院民行公益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94360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06640" y="1463040"/>
            <a:ext cx="4343400" cy="448056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9519" y="1572768"/>
            <a:ext cx="3977639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E67E22"/>
                </a:solidFill>
                <a:latin typeface="微软雅黑"/>
                <a:ea typeface="微软雅黑"/>
              </a:rPr>
              <a:t>效果对比　</a:t>
            </a: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传统方式 → AI 方式（行业参考区间）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202996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庭审记录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202996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书记员全程手打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69880" y="202996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实时转写成稿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9519" y="250431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89519" y="250431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类案检索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250431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半天到一天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69880" y="250431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分钟级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89519" y="297865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89519" y="297865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裁判文书初稿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840" y="297865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简单案件 2~4 小时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69880" y="297865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30 分钟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89519" y="345300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89519" y="345300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千页卷宗阅卷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6840" y="345300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数天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9880" y="345300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半天出摘要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89519" y="392734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89519" y="392734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执行线索研判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92734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人工筛查数天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69880" y="392734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89519" y="440169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89519" y="440169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12368 咨询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06840" y="440169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工作时间人工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69880" y="440169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7×24 智能应答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89519" y="487603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89519" y="487603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虚假诉讼识别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487603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个案偶然发现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69880" y="487603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模型批量筛查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19" y="5350382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89519" y="5350382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司法统计报表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5350382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手工汇总一周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9880" y="5350382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自动生成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5989320"/>
            <a:ext cx="112928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政策牵引：最高人民法院《关于规范和加强人工智能司法应用的意见》（2022 年 12 月，“辅助审判、不替代法官裁判”）、《人民法院在线诉讼规则》（2021 年 8 月施行）、《人民法院信息化建设五年发展规划（2021—2025）》，中共中央《关于加强新时代检察机关法律监督工作的意见》（2021 年 6 月）与最高检数字检察战略部署（2023 年起），可对接智慧法院、数字检察等专项。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国内外应用场景与案例：先行法院与检察机关已经把 AI 用在日常办案上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以下均为公开报道数据，说明的是方向与量级；本方案的场景与路径与这些标杆一致，都坚持“辅助审判、不替代法官裁判”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最高人民法院 · 智慧法院与在线诉讼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4912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在线立案、在线开庭、电子送达成为常态，AI 应用有了规矩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2022 年全国法院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在线立案超 1,300 万件、在线开庭超 300 万场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、电子送达上亿次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2021 年 8 月《人民法院在线诉讼规则》施行，在线诉讼有了统一程序规范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2022 年 12 月《关于规范和加强人工智能司法应用的意见》确立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“辅助审判、不替代法官裁判”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原则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来源：最高人民法院工作报告与公开文件（2021—2023 年）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0248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70248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79976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最高人民法院 · 人民法院案例库与法答网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统一法律适用：从人工找案例变为系统推案例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2024 年 2 月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人民法院案例库上线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，入库参考案例数千篇并持续更新，类案检索有了权威依据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2023 年 7 月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“法答网”上线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，法官线上提问、专家线上答疑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“统一法律适用”从人工找案例变为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系统推案例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，类案检索与量刑辅助有了权威数据基础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来源：最高人民法院公开发布（2023—2024 年）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3296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3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上海高院 · 刑事案件智能辅助办案系统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51008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上海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8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“206 系统”：证据标准指引嵌入办案流程，公检法共用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2017 年起研发，把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证据标准指引嵌入办案流程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，自动校验证据链完整性、提示矛盾与瑕疵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覆盖常见罪名，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公检法三机关共用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，同一证据标准贯穿侦查、起诉、审判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提供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量刑参考与类案推送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，辅助法官、检察官办案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来源：上海市高级人民法院公开报道（2017—2020 年）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深圳法院 · 人工智能辅助审判系统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912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广东深圳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立案、阅卷、庭审、文书全流程辅助，法官复核签发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2024 年推出，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覆盖立案、阅卷、庭审、文书全流程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卷宗智能阅读与争议焦点归纳、类案推送、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文书辅助生成，法官复核签发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定位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“辅助不替代”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，全流程留痕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来源：深圳市中级人民法院公开报道（2024 年）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70248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70248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79976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最高人民检察院 · 数字检察战略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43400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个案办理—类案监督—系统治理，模型批量发现监督线索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2023 年起全面推进数字检察，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“个案办理—类案监督—系统治理”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各地构建法律监督模型：浙江绍兴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民事裁判智慧监督（虚假诉讼）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、社保待遇违规领取、涉税等模型通过数据碰撞批量发现监督线索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模型可在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检察业务应用系统 2.0 上复用推广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，一地建模、多地受益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来源：最高人民检察院工作报告与公开报道（2023—2025 年）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83296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83296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93023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新加坡最高法院 · 英国 HMCTS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51008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新加坡 / 英国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6448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先从庭审记录、送达、小额批量案件切入，法官保留裁判权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新加坡法院 2022 年起启用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智能庭审转写系统（ICTS）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，实时生成庭审记录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英国 HMCTS 在线民事小额索赔 2018 年上线，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累计受理数十万件、多数无需开庭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共同点：先从记录、送达、小额批量案件切入，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法官保留裁判权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来源：Singapore Courts、GOV.UK 公开资料（2018—2024 年）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6053328"/>
            <a:ext cx="1129284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共同规律：先把卷宗电子化、数据打通，再从庭审记录、文书、类案、送达这些最耗时的环节切入；AI 辅助、法官检察官决定、全程留痕可解释，验证达标后再推广 —— 这也是本方案的路径。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6053328"/>
            <a:ext cx="64008" cy="3840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视觉感知与多模态识别能力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让卷宗看得清、庭审记得全、审判区守得住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诉讼服务中心 / 立案庭 · 立案材料 OCR 与要素识别（起诉状、证据、身份材料 / 智能分案）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各审判庭 · 庭审语音实时转写与智能记录（多方言 / 多人说话 / 庭审笔录自动成稿）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法警支队 / 办公室 · 审判区与羁押通道智能安防（滞留 / 冲突 / 违禁品 / 值守脱岗）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执行局 · 执行现场记录仪与财产线索图像智能分析（车辆卡口布控 / 现场腾退 / 财产照片）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检察院（案件管理办公室 / 刑事检察）· 电子卷宗 OCR 与讯问同步录音录像合规审查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诉讼服务中心 / 立案庭 · 立案材料 OCR 与要素识别（起诉状、证据、身份材料 / 智能分案）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起诉状、证据、身份材料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扫描即识别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：立案审查从半小时到 5 分钟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立案窗口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逐页翻看纸质材料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，一件金融借款案审查半小时以上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起诉状要素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手工录入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审判系统，当事人信息录错，送达反复退回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分案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靠立案庭人工判断案由与繁简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，标准不一、速裁案件识别不准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高拍仪 / 扫描件进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OCR + 多模态大模型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，自动识别起诉状、证据清单、身份证、营业执照，提取当事人、案由、标的额等要素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要素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自动回填立案系统并与在线立案数据比对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，缺件、格式不符、管辖不符当场提示，立案人员确认后登记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按案由、标的、争议要素给出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繁简与分案建议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（速裁 / 普通程序），推送立案庭负责人一键确认，全程留痕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5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单件立案审查（原 30 分钟以上）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起诉状要素识别准确率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立案录入人工工时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利旧高拍仪与扫描仪，1~2 个月上线；与审判流程管理系统、在线立案平台对接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各审判庭 · 庭审语音实时转写与智能记录（多方言 / 多人说话 / 庭审笔录自动成稿）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庭审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边说边成稿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：多方言多人对话实时转写，笔录当庭核对签字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普通话转写准确率（方言 ≥90%）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书记员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全程手打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，语速快时漏记，庭后补记核对到深夜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多人同时发言、方言口音重，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通用转写软件识别率低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，改比打还慢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庭审录音录像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只存不用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，庭后找一句话要拖着进度条听半小时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接入科技法庭多路麦克风与录音录像，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司法领域语音大模型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分角色实时转写，方言、法律术语、人名地名专项优化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按庭审提纲自动整理为庭审笔录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（法庭调查、辩论、最后陈述），书记员校对、当事人当庭核对签字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转写文本与录音录像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逐句时间轴对齐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，法官合议、写文书时点句即回放，笔录全文可检索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书记员庭审记录工时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当庭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笔录成稿核对（原庭后补记）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利旧科技法庭设备，2~3 个月；先 2~3 个法庭试点；与庭审录音录像系统、办案系统对接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法警支队 / 办公室 · 审判区与羁押通道智能安防（滞留 / 冲突 / 违禁品 / 值守脱岗）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审判区、羁押通道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分钟级异常发现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：滞留、冲突、脱岗不再靠巡视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法院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几百路监控靠法警轮班盯屏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，出事后才回看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当事人在候审区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滞留、情绪激动、聚集冲突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，发现晚、处置被动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羁押通道与看守室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值守脱岗、违禁品带入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，只能事后追责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利旧安防摄像头，视觉模型识别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滞留超时、多人聚集、推搡冲突、翻越警戒线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，秒级推送法警值班室与最近警力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安检口 X 光图像 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AI 辅助判读违禁品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（刀具、液体、可疑电子设备），羁押通道与看守室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值守脱岗自动提醒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事件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自动关联当日排期与案件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（哪个法庭、哪类案件），生成安防日报供法警支队分级处置；只识别行为，不做人脸比对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分钟级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异常行为发现（原巡视 / 事后回看）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滞留 / 冲突识别准确率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法警盯屏与巡视工时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利旧安防摄像头与安检设备，1~2 个月；与法警安保系统、庭审排期系统对接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执行局 · 执行现场记录仪与财产线索图像智能分析（车辆卡口布控 / 现场腾退 / 财产照片）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车辆布控、腾退现场、财产照片：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图像秒级研判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，执行线索不再石沉大海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执行记录仪视频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只在投诉时回看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，现场规范无法常态检查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被执行人车辆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查得到登记、找不到车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，卡口布控靠人工比对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财产照片、评估图片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散在各执行员手机里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，线索不沉淀、不共享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执行记录仪视频 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自动检索关键片段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（进门、告知、清点、签字），规范执行行为抽检从 5% 提到 100%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被执行人车辆信息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推送公安卡口与停车场数据比对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，出现轨迹即提醒承办执行员，配合就近扣押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现场与网络照片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多模态识别财产类型与状态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（房屋、设备、库存），自动归档到案件财产台账，供合议与处置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执行录像规范抽检覆盖（原 5%）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车辆布控线索反馈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财产线索整理工时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对接执行指挥系统与公安卡口数据，2~3 个月；先车辆布控与腾退案件试点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检察院（案件管理办公室 / 刑事检察）· 电子卷宗 OCR 与讯问同步录音录像合规审查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卷宗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全量 OCR 结构化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，讯问录音录像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逐段合规校验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，案管审查不留死角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卷宗全文可检索（原扫描件）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公安移送卷宗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扫描件不可检索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，检察官翻千页卷找一句供述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讯问同步录音录像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与笔录是否一致靠抽查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，看完一段要一小时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案管受理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逐项核对卷宗目录与材料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，缺页、漏签、日期矛盾靠人眼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电子卷宗进 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OCR + 大模型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，自动分类（起诉意见书、笔录、鉴定、物证照片）、生成目录与要素索引，全文可检索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语音转写讯问录音录像并与笔录逐段比对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，标出内容不一致、时长缺口、未告知权利等疑点，推送检察官复核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案管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受理合规自动核验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（材料齐全、签名日期、期限），瑕疵清单推送公安补正，是否退回由检察官决定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录音录像审查工时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卷宗材料齐备性核验准确率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检察工作网内部署，2~3 个月；与检察业务应用系统 2.0、电子卷宗系统对接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逻辑推理与问题解决能力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让类案有据、量刑有度、分案均衡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刑事审判庭 · 类案检索与量刑辅助（量刑规范化 / 偏离度提示 / 类案推送）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民事审判庭 / 速裁团队 · 要素式审判与批量案件智能辅助（金融借款 / 物业 / 劳动争议）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执行局 · 财产查控线索智能研判与执行案件繁简分流（总对总反馈 / 优先顺序）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审判管理办公室 / 院领导 · 审判资源智能配置与分案（案件权重 / 法官负荷 / 均衡）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检察院（刑事检察）· 认罪认罚量刑建议辅助与证据链审查（证据标准指引 / 矛盾提示）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刑事审判庭 · 类案检索与量刑辅助（量刑规范化 / 偏离度提示 / 类案推送）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类案分钟级推送、量刑偏离即提示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：同案同判有了数据支撑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分钟级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类案检索（原半天到一天）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类案检索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靠法官助理翻案例库半天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，结果质量看个人经验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量刑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凭法官经验掌握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，同类案件量刑差异大，当事人不服上诉多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量刑规范化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指导意见条款多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，逐条对照费时，从宽从严情节漏算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从电子卷宗与起诉书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自动提取罪名、情节、数额、前科等要素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，在人民法院案例库与本院生效裁判中推送类案，附相似度与要点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按量刑指导意见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自动计算基准刑与调节幅度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，给出量刑区间；拟判结果偏离超阈值即提示并说明依据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类案与量刑建议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仅供法官参考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，法官可采纳、修改或不使用，理由自动写入合议记录，全程留痕可解释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同类案件量刑偏离度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量刑建议附依据与留痕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导入案例库与本院生效裁判，2~3 个月；先危险驾驶、盗窃等高频罪名试点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民事审判庭 / 速裁团队 · 要素式审判与批量案件智能辅助（金融借款 / 物业 / 劳动争议）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金融借款、物业、劳动争议：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要素式批量办案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，案均用时减半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金融借款、物业费、劳动争议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占民事收案三成以上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，程式化重复劳动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同一原告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上百件案件逐件阅卷、逐件开庭、逐件写文书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要素表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靠当事人手填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，填不全、填不准，法官助理再逐一核对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大模型从起诉状与证据中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自动提取要素表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（合同、本息、逾期、送达地址），区分争议要素与无争议要素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同类批量案件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自动聚类、统一排期、一次开庭多案审理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，无争议案件推送调解或督促程序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按要素表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生成要素式判决书初稿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，法官核改签发；争议要素自动标黄提醒重点审理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批量案件案均审理用时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要素式案件文书起草时间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要素自动提取准确率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先金融借款与物业案件试点，2~3 个月；与审判流程管理系统、电子卷宗对接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执行局 · 财产查控线索智能研判与执行案件繁简分流（总对总反馈 / 优先顺序）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总对总反馈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小时级研判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：先执谁、执什么，执行员一屏看清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总对总查控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反馈信息量大、格式不一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，执行员逐条翻看数天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执行案件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不分繁简排队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，有财产可供执行的案件被无财产案件拖慢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多案同一被执行人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各执行员各自处置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，处置顺序不一、重复查控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汇聚总对总、点对点查控反馈，大模型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自动解析银行、车辆、房产、股权、网络资金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，按可执行价值与变现难度排序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按财产线索、案件类型、标的额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自动繁简分流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：有财产快执、无财产集约查控、涉众案件专班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同一被执行人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多案自动关联、并案提示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，生成财产处置顺序与查封建议，执行员确认后办理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查控反馈研判（原数天）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+20%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执行到位率（试点区间）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执行员线索筛查工时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对接执行办案系统与查控平台反馈数据，2~3 个月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审判管理办公室 / 院领导 · 审判资源智能配置与分案（案件权重 / 法官负荷 / 均衡）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按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案件权重与法官负荷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智能分案：忙闲差距收窄三成，依据可追溯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法官间负荷差距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随机分案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只数件数不看难度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，一件系列案与一件涉外案权重一样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法官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忙闲不均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，同庭法官结案量相差一倍，办案负荷说不清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审判团队调整、专业化合议庭组建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靠经验拍板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，缺量化依据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以案由、标的、当事人数、证据量、是否涉外涉众等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建案件权重模型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，参考本院历史审理时长自动校准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分案时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综合法官在手案件权重、专业方向、回避与休假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给出分案建议，审管办确认后执行，随机性与均衡性兼顾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月度输出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庭室与法官负荷热力图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，为团队调整、增员、专业化合议庭组建提供量化依据，供院领导决策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分案权重与依据可追溯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月度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审判资源负荷分析报告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利用近 3 年办案数据建权重模型，2 个月；与审判流程管理系统分案模块对接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检察院（刑事检察）· 认罪认罚量刑建议辅助与证据链审查（证据标准指引 / 矛盾提示）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证据链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自动校验、矛盾即提示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，认罪认罚量刑建议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有据可查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认罪认罚案件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量刑建议凭检察官经验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，与法院判决偏差大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证据审查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逐份翻阅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，笔录之间、笔录与物证之间的矛盾靠记忆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证据标准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因人而异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，退回补充侦查率高、周期长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把常见罪名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证据标准指引嵌入审查流程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，大模型逐份核对证据要素，自动生成证据链图谱并标出缺项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比对供述、证言、书证的时间地点数额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，矛盾与瑕疵自动提示并定位到卷宗页，检察官复核后决定补查或排除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参考量刑指导意见与本地类案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生成量刑建议区间及依据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，检察官确认后写入具结书；建议与判决偏差自动回流校准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量刑建议采纳率（参考区间）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证据审查用时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退回补充侦查率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检察工作网内部署，2~3 个月；先危险驾驶、盗窃、帮信等高频罪名试点；与业务系统 2.0 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代码与软件工程能力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让机器帮信息中心接系统、治数据、写工具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信息技术处 · 审判、执行、诉服系统数据接口打通与上下级系统对接（自动适配）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审管办 / 信息中心 · 司法数据治理与一案一档（案件信息准确率 / 司法统计 / 质效指标）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各庭室 · 零代码开发审判辅助小工具（送达台账 / 排期 / 卷宗流转 / 督办）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信息中心 · 法院专网与数据安全（等保 / 涉密卷宗 / 权限审计 / 电子卷宗防泄露）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检察院（检察技术信息部）· 检察业务应用系统 2.0 数据对接与法律监督模型快速搭建平台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信息技术处 · 审判、执行、诉服系统数据接口打通与上下级系统对接（自动适配）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审判、执行、诉服十几套系统：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接口周期从 3 个月到 2 周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审判、执行、诉服、档案系统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厂商不同、接口不同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，接一次谈一次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上级法院统建系统与本院系统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数据回流难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，只能人工导出比对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接口文档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过期失真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，改一个字段牵一片，系统升级人人心惊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大模型读各系统接口文档、数据库表与字段样例，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自动识别字段语义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并生成映射与采集配置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数据转换与交换脚本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（数据库 / API / 文件），沙箱验证、人工复核后上线，接口变化自动监测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统一司法数据接口规范与目录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，按最高法数据标准一数一源，向上级系统按需报送、向各场景按需供数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接口开发周期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字段映射准确率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接口变化自动监测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首期 2~3 个月接入审判、执行、诉服核心系统，是其他场景的前置工程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审管办 / 信息中心 · 司法数据治理与一案一档（案件信息准确率 / 司法统计 / 质效指标）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一案一档、案件信息准确率 ≥98%：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司法统计从手工一周到自动生成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同一案件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在审判、执行、档案系统信息不一致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，当事人名称写法多套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案件信息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录入错漏多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，司法统计靠人工核对、反复退改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院领导要一张审判态势图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要问十几个庭室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，一周才凑齐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案件、当事人、法官、文书主数据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，规则 + 机器学习自动识别重复、缺失、冲突并给出修复建议，承办人确认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按最高法司法统计口径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自动生成报表与质效指标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（结案率、审限内结案率、服判息诉率），异常项定位到案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自然语言查数出图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：“近三年各庭室民间借贷收案趋势”秒级回答，按角色分级授权、访问留痕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案件信息准确率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司法统计报表编制时间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数据访问留痕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与接口打通同步建设，2~3 个月覆盖核心数据；与审判流程管理系统对接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各庭室 · 零代码开发审判辅助小工具（送达台账 / 排期 / 卷宗流转 / 督办）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送达台账、排期、卷宗流转、督办：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一句话生成应用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，当天上线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应用开发周期（原数周）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各庭室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小需求一堆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（送达登记、排期冲突、卷宗交接、督办），排不上信息化项目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微信群接龙、Excel 汇总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数据沉不下来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，卷宗去向要翻聊天记录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外购小系统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几万一个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，改个字段还要找厂家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低代码 + 大模型：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一句话描述需求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，自动生成表单、审批流、看板、到期提醒，法官助理即可搭建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手机端即用，支持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扫码、拍照、定位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，卷宗交接扫码留痕，数据进统一底座，可导出上报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按周自动汇总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送达进度、排期冲突、督办逾期，形成庭室简报推送庭长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30~60 个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每年新增庭室业务应用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纸质台账电子化率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平台部署 1 个月，每庭室 1~2 名种子用户滚动推广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信息中心 · 法院专网与数据安全（等保 / 涉密卷宗 / 权限审计 / 电子卷宗防泄露）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电子卷宗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一页都不能漏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：涉密隔离、权限审计、异常访问小时级处置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专网内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老旧系统、弱口令、僵尸账号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长期在线，资产家底说不清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电子卷宗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批量下载、非工作时间访问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无人察觉，泄露风险高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等保、密评与涉密卷宗管理要求趋严，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整改靠突击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被动监听为主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的资产发现与漏洞扫描，不影响审判执行系统运行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整改方案与分区策略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：涉密卷宗物理隔离、按案件与角色最小授权、敏感字段脱敏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实时监测异常访问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（批量导出、非工作时间登录、陌生终端、越权查询）并告警，安全事件小时级处置，全程审计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网络与数据资产可视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高危漏洞整改率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安全事件响应（原天级）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2~4 周资产摸底，再分阶段整改；与法院专网安全体系、统一身份认证对接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检察院（检察技术信息部）· 检察业务应用系统 2.0 数据对接与法律监督模型快速搭建平台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监督模型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从想法到上线 2 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：数据对接、规则搭建、线索输出一站完成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各部门有监督思路，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没有技术人员写模型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，一个模型排队几个月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外部数据（法院裁判、社保、税务）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格式各异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，每次比对手工清洗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别院成熟模型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拿来不能直接用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，字段口径不同要重做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大模型解析业务系统 2.0 与外部共享数据字段，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自动生成对接与清洗配置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，一次接入、多模型复用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拖拽式模型搭建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：检察官用自然语言描述监督规则（如“同一原告一年内起诉数十件”），平台生成碰撞规则与线索输出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版本化、可复用、可推广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，命中线索自动推送承办部门核查，核查结果回流优化规则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2 周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监督模型上线周期（原数月）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外部数据自动对接率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模型版本与线索留痕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检察工作网内部署，2~3 个月；与检察业务应用系统 2.0、数据共享平台对接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自然语言理解与知识管理能力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让文书写得快、卷宗审得严、群众问得清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各审判庭 / 法官助理 · 裁判文书辅助生成与智能校核（事实归纳、争议焦点、说理 / 瑕疵检查）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立案庭 / 诉讼服务中心 · 12368 热线与诉讼服务智能问答、诉状自助生成辅导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执行局 · 执行通知、报告财产令等文书自动生成与电子送达智能选择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研究室 / 审管办 · 类案裁判规则提炼、审判白皮书与司法建议自动起草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检察院（控告申诉检察 / 各检察部）· 起诉书、审查报告辅助生成与 12309 智能接访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各审判庭 / 法官助理 · 裁判文书辅助生成与智能校核（事实归纳、争议焦点、说理 / 瑕疵检查）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事实归纳、争议焦点、说理：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文书初稿 30 分钟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，瑕疵校核 100% 覆盖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法官助理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一半时间在写文书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，简单案件初稿也要 2~4 小时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文书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低级错误屡见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：当事人名称、金额、日期、法条引用不一致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事实与证据、争议焦点归纳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质量看个人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，说理不充分被改判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大模型阅读电子卷宗与庭审笔录，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归纳事实、证据、争议焦点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，按本院文书模板生成初稿，沿用本院裁判文风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校核引擎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逐项检查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当事人信息、金额日期、法条引用、前后一致、格式规范，瑕疵标黄并给出修改建议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初稿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仅供法官修改签发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，采纳与修改留痕；生效文书自动脱敏上网，回流类案库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30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简单案件文书初稿（原 2~4 小时）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文书低级错误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上网文书自动校核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内网私有化部署 1 个月，模板梳理 2 周；先民间借贷、买卖合同等类型试点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立案庭 / 诉讼服务中心 · 12368 热线与诉讼服务智能问答、诉状自助生成辅导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12368 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7×24 智能应答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，诉状自助生成：群众少跑一趟，窗口少答一遍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7×24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程序类咨询在线响应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12368 热线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工作时间人工接听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，高峰排队、下班无人答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群众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不会写诉状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，窗口反复指导，一件材料改三四遍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案件进度、法官联络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靠打电话找书记员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，重复咨询占一半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接入 12368 与诉讼服务网，大模型基于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法律法规、诉讼指南、本院流程知识库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回答程序类问题，答案带出处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诉状自助生成辅导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：问答式引导填写要素，自动生成起诉状、申请书初稿并提示所需证据清单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案件进度查询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自动关联办案系统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；复杂咨询与情绪激动来电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转人工并附摘要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，全程录音留痕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-50%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人工话务量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诉状要素一次齐备率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 12368 平台与诉讼服务网，2~3 个月；先程序类咨询与常见诉状试点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执行局 · 执行通知、报告财产令等文书自动生成与电子送达智能选择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执行通知、报告财产令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批量秒级生成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，送达渠道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智能选、一次达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执行立案后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十几份文书逐件手填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，执行员大量时间在打字盖章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送达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先邮寄再公告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，退回率高，一次送达拖一个月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当事人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电话、地址、电子送达意愿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分散在各系统，无人汇总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执行立案即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自动生成执行通知书、报告财产令、限制消费令等全套文书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，套用本院模板，执行员核对后批量签章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汇聚立案、审判阶段送达地址确认书与历史送达结果，模型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预测各渠道成功率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，推荐电子 / 邮寄 / 直接送达顺序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电子送达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自动发送并回收送达凭证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，失败自动切换下一渠道并提醒执行员，全程留痕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全套执行文书生成（原 1~2 小时）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首次送达成功率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执行员文书与送达工时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对接执行办案系统与统一送达平台，2 个月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研究室 / 审管办 · 类案裁判规则提炼、审判白皮书与司法建议自动起草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上万份裁判文书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自动提炼裁判规则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，白皮书、司法建议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一周成稿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类案裁判规则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散在个案里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，新法官难以掌握本院统一尺度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审判白皮书、专项分析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年底突击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，数据要各庭室要，写一个月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司法建议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发得少、写得慢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，社会治理线索沉在案件里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大模型批量阅读本院与上级法院裁判文书，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聚类提炼裁判要旨与规则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，标注适用条件与例外，形成类案规则库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对接数据底座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自动生成审判白皮书初稿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：收案趋势、类案分析、典型问题，图表自动出，研究室修改定稿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从审理中发现的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共性问题自动生成司法建议初稿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（如物业纠纷集中的小区、职业放贷线索），审管办审核后发出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一周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审判白皮书成稿（原一个月）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类案规则梳理工时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+50%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司法建议发出数量（试点区间）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导入本院近 5 年裁判文书，2 个月；与裁判文书库、数据底座对接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检察院（控告申诉检察 / 各检察部）· 起诉书、审查报告辅助生成与 12309 智能接访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起诉书、审查报告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初稿一小时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，12309 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智能接访分流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：检察官专注核心判断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 小时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审查报告初稿（原 1~2 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审查报告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动辄几十页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，检察官一半时间在摘录卷宗、整理证据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起诉书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事实表述与证据列举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逐字核对，低级错误影响庭审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12309 接访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重复来访多、分流慢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，控申部门疲于应付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大模型基于电子卷宗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自动生成审查报告初稿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（案件来源、事实证据、争议、处理意见），证据引用定位到卷宗页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按起诉书规范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生成起诉书初稿并校核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当事人信息、罪名法条、数额日期一致性，检察官修改签发，留痕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12309 来访来电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语音转写 + 要素提取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，自动识别控告、申诉、举报或不属检察管辖，分流到部门并生成接访记录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-80%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起诉书低级错误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-50%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12309 接访登记分流时间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检察工作网内部署 1 个月，模板梳理 2 周；与业务系统 2.0、12309 平台对接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数据建模与预测预警能力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让风险在审限到期前、终本之前被看见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审判管理办公室 · 审判质效预警（长期未结 / 临近审限 / 上诉改判风险 / “四类案件”监督）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执行局 · 执行不能与终本案件财产恢复预测、拒执线索预警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立案庭 / 民事审判庭 · 虚假诉讼与职业放贷人识别模型（关联案件图谱 / 当事人画像）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诉讼服务中心 / 审判监督庭 · 涉诉信访风险预警与群体性纠纷预警（万人成讼率 / 类案集中）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检察院（民事 / 行政 / 公益诉讼检察）· 数字检察法律监督模型（虚假诉讼、社保、生态环境线索）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审判管理办公室 · 审判质效预警（长期未结 / 临近审限 / 上诉改判风险 / “四类案件”监督）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长期未结、临近审限、“四类案件”：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30 天预警到人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，不再事后通报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30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审限风险提前预警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审限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临近才发现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，扣除、延长手续赶在最后几天办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长期未结案件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靠审管办月底人工拉表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，督办滞后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“四类案件”识别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靠承办人自报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，漏报、迟报监督不到位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以审限、程序节点、案件复杂度建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未结与超审限风险模型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，提前 30 天推送承办法官与庭长，分级提醒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大模型阅读起诉状、答辩与关联案件，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自动识别“四类案件”特征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（涉群体、重大敏感、类案冲突、违法审判风险），提示院庭长监督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结合类案与文书校核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预测上诉改判风险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，高风险案件提示合议或提交专业法官会议，监督过程全程留痕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-50%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长期未结案件（试点区间）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≥85%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“四类案件”自动识别准确率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利用审判流程数据建模，2 个月；与审判流程管理系统、院庭长监督平台对接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执行局 · 执行不能与终本案件财产恢复预测、拒执线索预警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终本案件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财产恢复自动侦测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，拒执线索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：沉睡案件重新激活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终本案件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成千上万沉睡在库里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，被执行人有了财产无人知道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执行不能与有能力不履行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分不清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，执行员精力撒胡椒面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拒执罪线索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靠申请人举报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，转移财产、高消费发现晚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对接总对总查控、市场监管、不动产等数据，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定期扫描终本案件被执行人财产变动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，命中即推送恢复执行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以案件、当事人、财产历史建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执行不能概率模型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，区分“确无财产”与“有能力不履行”，执行资源向后者倾斜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识别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转移财产、隐匿收入、限高后高消费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等拒执特征，线索推送执行员核查，达到标准的移送公安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月度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终本案件财产自动扫描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+15%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终本案件恢复执行率（试点）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拒执线索发现时间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对接执行办案系统与查控反馈，2~3 个月；先近 3 年终本案件试点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立案庭 / 民事审判庭 · 虚假诉讼与职业放贷人识别模型（关联案件图谱 / 当事人画像）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关联案件图谱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批量筛查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：虚假诉讼、职业放贷人立案时就现形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虚假诉讼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靠法官个案偶然发现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，套路贷、逃债转移财产隐蔽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职业放贷人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在不同法院、不同庭室分散起诉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，单个案件看不出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关联案件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靠承办人记忆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，同一原告、同一代理人的规律无人统计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以当事人、代理人、账户、地址、借条模板建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关联案件图谱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，识别同一原告高频起诉、被告集中、代理人固定等模式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大模型比对起诉状与证据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识别虚假诉讼特征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（借条格式雷同、双方无争议、快速调解、标的与收入不匹配）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疑点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立案时推送立案庭与承办法官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，加强审查与当事人到庭核实；确认线索移送检察、公安，纳入职业放贷人名录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批量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虚假诉讼筛查（原个案偶然发现）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≥85%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职业放贷人识别准确率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疑点案件立案即提示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利用本院与上级法院近 5 年案件数据建图谱，2~3 个月；与立案系统对接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诉讼服务中心 / 审判监督庭 · 涉诉信访风险预警与群体性纠纷预警（万人成讼率 / 类案集中）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涉诉信访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2~4 周预警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，群体性纠纷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类案集中即提示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2~4 周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群体性纠纷提前预警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涉诉信访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来了才知道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，重复访、越级访靠接待人员记忆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群体性纠纷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苗头散在各件里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，同一小区、同一企业案件集中无人看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万人成讼率、类案集中区域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年底统计才出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，源头治理滞后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信访件、来电、判后答疑记录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大模型提取要素与情绪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，识别重复访、越级访与升级风险，推送责任部门与办理时限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以收案、类案集中度、当事人聚集度建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群体性纠纷预警模型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，同一小区物业、同一企业劳动争议集中即提示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月度输出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万人成讼率与纠纷热力图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，推送党委政法委、街镇与调解组织，联动源头化解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-40%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重复访、越级访（试点区间）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月度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万人成讼率与热力分析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对接信访、12368 与办案数据，2~3 个月；与政法委社会治理平台对接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检察院（民事 / 行政 / 公益诉讼检察）· 数字检察法律监督模型（虚假诉讼、社保、生态环境线索）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数据碰撞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批量发现监督线索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：虚假诉讼、社保、生态环境从个案到类案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法律监督线索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靠当事人申诉与偶然发现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，个案办理难成规模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法院裁判、社保、税务、环保数据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分散在各部门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，检察官拿不到、比不了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别院经验模型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推广难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，字段口径不同，一个模型重做一遍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依法调取法院裁判、执行、社保、环保等数据，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按监督规则碰撞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（同一原告高频起诉、领取待遇人员已死亡、排污与许可不符）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大模型对命中线索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自动阅读裁判文书与材料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、生成线索摘要与初步意见，推送民事、行政、公益诉讼检察部门核查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线索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从个案到类案到系统治理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：形成检察建议与专项报告，模型沉淀在业务系统 2.0 上复用推广，全程留痕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批量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监督线索发现（原个案偶然）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线索成案率（试点区间）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线索初筛人工工时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检察工作网内部署，2~3 个月；先虚假诉讼与社保待遇模型试点；与业务系统 2.0 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技术方案：智慧法院 / 数字检察 AI 2.0 · 总体架构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一个数据底座、五类模型、25 个场景应用；标准接口松耦合对接，不替换审判、执行、诉服系统与检察业务应用系统 2.0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1234440" cy="8412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司法应用层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3080" y="1417320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89280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感知识别类 · 5 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5030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推理决策类 · 5 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7252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数字底座类 · 5 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9475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文书服务类 · 5 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8169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预测预警类 · 5 场景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350008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AI 模型层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3080" y="2350008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89280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OCR / 语音转写 / 视觉识别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15030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量刑计算 + 规则引擎 + 优化配置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7252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图计算 / 关联案件图谱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59475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司法私有化大模型（RAG / Agent）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169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质效预警 / 风险预测模型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282696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数据底座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83080" y="3282696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9280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电子卷宗库 / 庭审录音录像库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15030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法律法规 · 案例库 · 本院裁判文书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7252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当事人 / 案件 / 法官主数据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59475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统一数据目录与分级授权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8169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司法统计与质效指标库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21538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接入层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21538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89280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审判 / 执行 / 诉服系统接口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15030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上级法院统建系统 / 业务系统 2.0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37252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科技法庭音视频 / 安防 / 记录仪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9475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12368 / 12309 热线语音与表单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8169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接口自动适配（3.1）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03834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现场层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83080" y="503834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89280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审判 / 执行 / 诉服 / 案管系统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15030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科技法庭 · 诉讼服务大厅 · 12368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37252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安防监控 · 安检 · 执行记录仪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59475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法院专网 / 检察工作网 / 信创终端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8169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网络与数据安全防护（3.4）</a:t>
            </a:r>
          </a:p>
        </p:txBody>
      </p:sp>
      <p:sp>
        <p:nvSpPr>
          <p:cNvPr id="40" name="Up Arrow 39"/>
          <p:cNvSpPr/>
          <p:nvPr/>
        </p:nvSpPr>
        <p:spPr>
          <a:xfrm>
            <a:off x="8558784" y="1554480"/>
            <a:ext cx="128016" cy="4078224"/>
          </a:xfrm>
          <a:prstGeom prst="up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823960" y="1417320"/>
            <a:ext cx="2926080" cy="21762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安全与合规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法院专网 / 检察工作网内私有化部署，数据不出网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涉密卷宗物理隔离，按案件与角色最小授权、脱敏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权限分级、审计日志、操作留痕、全程可追溯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等保 2.0 / 密评达标，信创兼容，符合数据安全法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23960" y="3703320"/>
            <a:ext cx="2926080" cy="215798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运行方式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AI 只辅助 → 法官检察官确认 → 不替代裁判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法官检察官自主决定是否使用，任何时候一键切回人工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每条建议可解释：数据、规则、法条、类案依据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各庭室业务骨干参与规则制定与验收，留痕可追溯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5989320"/>
            <a:ext cx="1129284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数据自下而上汇聚、应用自上而下赋能：审判执行系统不改动，接入层做翻译，数据底座做统一，模型层出结果，应用层给建议、法官检察官做决定。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方案常规周期：推进步骤与时间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先打底座、先做快赢、再攻核心场景、最后成体系；每一步都用审限、结案、执行到位与文书质量数据说话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3008" y="1417320"/>
            <a:ext cx="882904" cy="34747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阶段一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2487" y="1417320"/>
            <a:ext cx="1802384" cy="34747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阶段二 · 试点与对标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1447" y="1417320"/>
            <a:ext cx="5480304" cy="3474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阶段三 · 推广与成体系（第 7~18 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445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2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39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36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34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1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29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26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237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21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18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59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513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10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708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05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03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2075688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07568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现状诊断 · 基线指标确认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02151" y="2157984"/>
            <a:ext cx="864615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2 个月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47802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数据底座：接口打通 · 数据治理（3.1 / 3.2）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02151" y="2560320"/>
            <a:ext cx="1784096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4 个月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2880360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2880360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快赢场景：庭审转写 · 文书校核 · 12368 问答 · 卷宗 OCR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961891" y="2962656"/>
            <a:ext cx="224383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5 个月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3282696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核心场景：类案量刑 · 执行研判 · 质效预警 · 监督模型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21632" y="3364991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685032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685032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对标验收（审限 / 结案 / 执行到位 / 文书质量月报）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341112" y="3767328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408736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推广复制 · 平台化 · 司法模型与知识库资产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80072" y="4169664"/>
            <a:ext cx="454253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10 个月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489704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48970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组织赋能 · 法官检察官 AI 素养培训与种子用户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961891" y="4572000"/>
            <a:ext cx="776071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17 个月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7472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539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3316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61237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9159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37081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17500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474720" y="5093208"/>
            <a:ext cx="8275320" cy="1828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Diamond 51"/>
          <p:cNvSpPr/>
          <p:nvPr/>
        </p:nvSpPr>
        <p:spPr>
          <a:xfrm>
            <a:off x="429361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571240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M2 基线确认</a:t>
            </a:r>
          </a:p>
        </p:txBody>
      </p:sp>
      <p:sp>
        <p:nvSpPr>
          <p:cNvPr id="54" name="Diamond 53"/>
          <p:cNvSpPr/>
          <p:nvPr/>
        </p:nvSpPr>
        <p:spPr>
          <a:xfrm>
            <a:off x="613257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1019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M6 快赢场景验收</a:t>
            </a:r>
          </a:p>
        </p:txBody>
      </p:sp>
      <p:sp>
        <p:nvSpPr>
          <p:cNvPr id="56" name="Diamond 55"/>
          <p:cNvSpPr/>
          <p:nvPr/>
        </p:nvSpPr>
        <p:spPr>
          <a:xfrm>
            <a:off x="797153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4915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M10 核心场景验收</a:t>
            </a:r>
          </a:p>
        </p:txBody>
      </p:sp>
      <p:sp>
        <p:nvSpPr>
          <p:cNvPr id="58" name="Diamond 57"/>
          <p:cNvSpPr/>
          <p:nvPr/>
        </p:nvSpPr>
        <p:spPr>
          <a:xfrm>
            <a:off x="1164945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10411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M18 平台成体系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4983480"/>
            <a:ext cx="3017520" cy="4572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A51C1C"/>
                </a:solidFill>
                <a:latin typeface="微软雅黑"/>
                <a:ea typeface="微软雅黑"/>
              </a:rPr>
              <a:t>关键里程碑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我方提供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算法与司法大模型能力、数据平台、实施与运维团队、法官检察官培训、行业最佳实践与模型资产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6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法院检察院提供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院领导统筹与审管办 / 案管办牵头、各庭室业务骨干、数据接口与权限、专网算力资源、试点庭室与试点案件类型、基线数据与验收配合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77200" y="5623560"/>
            <a:ext cx="3672840" cy="795527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成果测算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启动前共同确认基线（审限内结案率、文书起草时长、执行到位率、信访量等近 1 年实绩）与测算方法；达到约定指标后结算或按效果付费；不达标不进入推广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预期效果评估（一）：审判与执行辅助类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“典型现状”为中级 / 基层法院与同级检察院常见情况，需以本院近 1 年实绩为基线校准；“AI 应用后”为试点达标后的参考区间，不构成承诺，AI 仅辅助、不替代法官检察官裁判。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各审判庭 · 庭审语音实时转写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转写准确率 / 记录工时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书记员全程手打，庭后补记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准确率 ≥95%，记录工时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笔录当庭成稿核对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刑事审判庭 · 类案检索与量刑辅助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检索时效 / 量刑偏离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半天到一天，凭经验掌握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分钟级推送，偏离度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建议附依据、法官决定、留痕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民事审判庭 / 速裁 · 要素式批量审判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案均用时 / 文书时间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逐件阅卷、开庭、写文书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案均用时 -50%，文书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要素提取准确率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审管办 · 审判资源配置与智能分案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法官负荷差距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随机分案只数件数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负荷差距 -30%，依据可追溯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月度负荷分析报告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各审判庭 · 裁判文书辅助生成与校核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初稿时间 / 低级错误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简单案件 2~4 小时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初稿 30 分钟，低级错误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上网文书 100% 自动校核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研究室 / 审管办 · 类案规则与白皮书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成稿周期 / 梳理工时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年底突击，写一个月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白皮书一周成稿，工时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司法建议数量 +50%（试点）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执行局 · 现场记录仪与财产图像分析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录像抽检 / 线索反馈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投诉时回看，抽检 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抽检 100%，车辆线索小时级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财产线索整理工时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执行局 · 查控线索研判与繁简分流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研判时效 / 执行到位率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人工逐条翻看数天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小时级研判，到位率 +20%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线索筛查工时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预期效果评估（二）：诉讼服务与风险预警类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“典型现状”为中级 / 基层法院与同级检察院常见情况，需以本院近 1 年实绩为基线校准；“AI 应用后”为试点达标后的参考区间，不构成承诺，AI 仅辅助、不替代法官检察官裁判。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立案庭 / 诉服中心 · 立案材料 OCR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审查时长 / 识别准确率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逐页翻看 30 分钟以上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5 分钟，要素识别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立案录入工时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立案庭 / 诉服中心 · 12368 智能问答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响应时间 / 人工话务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工作时间人工，高峰排队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7×24 应答，人工话务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诉状要素一次齐备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执行局 · 执行文书生成与电子送达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文书生成 / 送达成功率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逐件手填 1~2 小时，先邮寄再公告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秒级生成，首次送达 +30%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文书与送达工时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法警支队 · 审判区与羁押通道安防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异常发现时效 / 准确率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轮班盯屏，事后回看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分钟级发现，准确率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盯屏与巡视工时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审管办 · 审判质效与“四类案件”预警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长期未结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审限临近才发现，月底拉表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30 天，长期未结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“四类案件”识别 ≥85%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执行局 · 终本财产恢复与拒执预警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扫描频次 / 恢复执行率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沉睡在库，靠申请人举报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月度扫描，恢复执行 +15%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拒执线索发现时间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立案庭 / 民庭 · 虚假诉讼与职业放贷识别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筛查方式 / 识别准确率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个案偶然发现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批量筛查，准确率 ≥85%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疑点案件立案即提示 100%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诉服中心 / 审监庭 · 涉诉信访与群体纠纷预警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重复访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来了才知道，年底统计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2~4 周，重复访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月度万人成讼率热力图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37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预期效果评估（三）：检察监督与数字底座类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“典型现状”为中级 / 基层法院与同级检察院常见情况，需以本院近 1 年实绩为基线校准；“AI 应用后”为试点达标后的参考区间，不构成承诺，AI 仅辅助、不替代法官检察官裁判。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检察院案管 · 卷宗 OCR 与录音录像审查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全文检索 / 审查工时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扫描件不可检索，抽查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100% 可检索，审查工时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材料齐备核验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检察院刑检 · 量刑建议与证据链审查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采纳率 / 审查用时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凭经验，逐份翻阅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采纳率 ≥90%，审查用时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退回补充侦查率 -30%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检察技术信息部 · 系统 2.0 对接与模型平台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模型上线周期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排队数月，手工清洗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2 周上线，数据对接 ≥80%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模型版本与线索 100% 留痕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检察院控申 / 各部 · 文书生成与 12309 接访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报告初稿 / 分流时间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1~2 天，重复来访多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初稿 1 小时，分流时间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起诉书低级错误 -80%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检察院民行公益 · 数字检察监督模型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线索发现 / 成案率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靠申诉与偶然发现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批量发现，成案率 ≥60%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初筛人工工时 -70%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信息技术处 · 系统接口打通与上下级对接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接口周期 / 映射准确率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1~3 个月，接一次谈一次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-60%，映射 ≥95%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接口变化 100% 自动监测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审管办 / 信息中心 · 数据治理一案一档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信息准确率 / 报表时间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多系统不一致，手工一周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准确率 ≥98%，报表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数据访问留痕 100%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各庭室 · 零代码审判辅助小工具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应用开发周期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数周 + 外购费用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小时级，每年 30~60 个应用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纸质台账电子化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信息中心 · 法院专网与数据安全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资产可视 / 漏洞整改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资产不清，弱口令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资产 100% 可视，整改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事件响应小时级（原天级）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预期效果评估（四）：年综合效益量级对比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以年收案 5~8 万件的中级法院辖区（含基层院）及同级检察院为例，万元/年，含审判辅助人力释放折算、审判周期缩短、执行到位与错案风险减少；区间为行业参考值，以基线对标为准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57200" y="1325880"/>
          <a:ext cx="7680960" cy="5029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66760" y="1325880"/>
            <a:ext cx="3383280" cy="502920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37160" rIns="201168" bIns="13716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合计潜在综合效益（中院辖区 + 同级检察院）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0.7~2.0 亿元/年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释放审判辅助与检察辅助工时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20~50 万小时/年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首年试点可实现比例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20%~30%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最高法 2022 年意见明确：AI 辅助审判、不替代法官裁判，用户自主决定是否使用，全程透明可解释；2022 年全国法院在线立案超 1,300 万件、在线开庭超 300 万场，数据底子已经有了。首年建议：2~3 个快赢场景 + 1~2 个核心场景，先把 20%~30% 做实，再复制推广。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39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方案术语与数据来源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数据来源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691640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691640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最高法、最高检与地方法院检察院公开成果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最高人民法院、最高人民检察院工作报告与公开文件，上海高院、深圳中院、浙江绍兴检察等在官方渠道与主流媒体公开发布的数据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459736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59736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59736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国际标杆公开资料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新加坡法院（Singapore Courts）智能庭审转写、英国 HMCTS 在线民事小额索赔等官方发布资料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27832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227832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227832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我方工程经验与技术文献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智慧法院、数字检察项目实施经验，行业技术文献与标准（等保 2.0、商用密码应用安全性评估、信创适配、司法数据标准等）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014215"/>
            <a:ext cx="5120640" cy="914400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54864" rIns="109728" bIns="54864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使用说明　</a:t>
            </a:r>
            <a:r>
              <a:rPr sz="980" b="0" i="0">
                <a:solidFill>
                  <a:srgbClr val="1F2D3D"/>
                </a:solidFill>
                <a:latin typeface="微软雅黑"/>
                <a:ea typeface="微软雅黑"/>
              </a:rPr>
              <a:t>本方案所有效果指标均为行业参考区间，不是对本院的承诺值；AI 仅辅助办案、不替代法官检察官裁判；具体项目以双方共同确认的基线数据（近 1 年实绩）、测算方法与验收标准为准，试点达标后再进入推广与结算。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014215"/>
            <a:ext cx="64008" cy="9144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5038344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政策依据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312664"/>
            <a:ext cx="5120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最高人民法院《关于规范和加强人工智能司法应用的意见》（法发〔2022〕33 号，2022 年 12 月，“辅助审判、不替代法官裁判”）；《人民法院在线诉讼规则》（2021 年 8 月施行）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最高人民法院《人民法院信息化建设五年发展规划（2021—2025）》（2021 年）；中共中央《关于加强新时代检察机关法律监督工作的意见》（2021 年 6 月）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最高人民检察院《“十四五”时期检察工作发展规划》（2021 年）与数字检察战略部署（2023 年起）；《中华人民共和国数据安全法》《个人信息保护法》（2021 年施行）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方案术语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大模型（LLM）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以海量文本训练的大规模语言模型，能理解生成自然语言与代码；文书、问答、卷宗阅读的基础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691640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154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多模态大模型 / 庭审转写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同时理解图像、语音与文字，可识别卷宗、转写多人庭审对话并按角色整理成笔录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15400" y="1691640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RAG 检索增强生成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大模型先在法律法规、案例库中检索再回答，答案带出处、不“胡说”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0" y="2624328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154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类案检索与量刑辅助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按案件要素在案例库中推送相似案例，按量刑指导意见计算量刑区间，供法官参考、不替代裁判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915400" y="2624328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要素式审判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把同类案件拆成固定要素表，围绕争议要素审理与写文书，适合金融借款、物业、劳动争议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0" y="3557016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154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图计算 / 关联案件图谱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把当事人、代理人、账户、地址连成关系网络，识别虚假诉讼、职业放贷等团伙模式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15400" y="3557016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436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法律监督模型（数字检察）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用监督规则对法院裁判、社保、税务等数据碰撞比对，批量发现类案监督线索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0" y="4489704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154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私有化部署 / 法院专网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系统与数据全部部署在法院专网或检察工作网内，数据不出网、可审计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915400" y="4489704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等保 / 密评 / 信创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网络安全等级保护、商用密码应用安全性评估与信息技术应用创新，司法系统合规底线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43600" y="5422392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154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辅助不替代 / 人机协同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AI 只给建议、不替法官检察官裁判，用户自主决定是否使用，由人确认后执行、全程留痕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915400" y="5422392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40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11887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4800" b="1" i="0">
                <a:solidFill>
                  <a:srgbClr val="FFFFFF"/>
                </a:solidFill>
                <a:latin typeface="微软雅黑"/>
                <a:ea typeface="微软雅黑"/>
              </a:rPr>
              <a:t>感谢聆听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383280"/>
            <a:ext cx="118872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611880"/>
            <a:ext cx="10515600" cy="640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0" i="0">
                <a:solidFill>
                  <a:srgbClr val="E8EDF2"/>
                </a:solidFill>
                <a:latin typeface="微软雅黑"/>
                <a:ea typeface="微软雅黑"/>
              </a:rPr>
              <a:t>期待与您携手，把人工智能真正落到每一件案子、每一份文书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4754880"/>
            <a:ext cx="10515600" cy="12252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联系作者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richard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人工智能与大模型在法院与检察院的应用场景　|　2026 年 9 月　|　编制人：richard</a:t>
            </a:r>
          </a:p>
        </p:txBody>
      </p:sp>
      <p:pic>
        <p:nvPicPr>
          <p:cNvPr id="8" name="Picture 7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16" y="4251960"/>
            <a:ext cx="1289304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人工智能与大模型在法院与检察院的应用场景</dc:title>
  <dc:subject>25 个场景，覆盖立案、审判、执行、审管与检察各部门，附质效测算与实施路径</dc:subject>
  <dc:creator>0worker</dc:creator>
  <cp:keywords/>
  <dc:description>generated using python-pptx</dc:description>
  <cp:lastModifiedBy>0worker</cp:lastModifiedBy>
  <cp:revision>1</cp:revision>
  <dcterms:created xsi:type="dcterms:W3CDTF">2013-01-27T09:14:16Z</dcterms:created>
  <dcterms:modified xsi:type="dcterms:W3CDTF">2013-01-27T09:15:58Z</dcterms:modified>
  <cp:category/>
</cp:coreProperties>
</file>