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82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0"/>
            <a:ext cx="707105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20640" y="0"/>
            <a:ext cx="1097280" cy="6858000"/>
          </a:xfrm>
          <a:prstGeom prst="rect">
            <a:avLst/>
          </a:prstGeom>
          <a:solidFill>
            <a:srgbClr val="0F1822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394960" cy="6858000"/>
          </a:xfrm>
          <a:prstGeom prst="rect">
            <a:avLst/>
          </a:prstGeom>
          <a:solidFill>
            <a:srgbClr val="0F18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45720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>
                <a:solidFill>
                  <a:srgbClr val="E67E22"/>
                </a:solidFill>
                <a:latin typeface="Bahnschrift"/>
                <a:ea typeface="微软雅黑"/>
              </a:rPr>
              <a:t>0</a:t>
            </a:r>
            <a:r>
              <a:rPr sz="1200" b="1">
                <a:solidFill>
                  <a:srgbClr val="FFFFFF"/>
                </a:solidFill>
                <a:latin typeface="Bahnschrift"/>
                <a:ea typeface="微软雅黑"/>
              </a:rPr>
              <a:t>worker.com</a:t>
            </a:r>
            <a:r>
              <a:rPr sz="1200" b="0">
                <a:solidFill>
                  <a:srgbClr val="A2A9B1"/>
                </a:solidFill>
                <a:latin typeface="Bahnschrift"/>
                <a:ea typeface="微软雅黑"/>
              </a:rPr>
              <a:t>   |   无人工业智能体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55648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 spc="100">
                <a:solidFill>
                  <a:srgbClr val="F39A3F"/>
                </a:solidFill>
                <a:latin typeface="微软雅黑"/>
                <a:ea typeface="微软雅黑"/>
              </a:rPr>
              <a:t>企业咨询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03120"/>
            <a:ext cx="466344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企业管理与人工智能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咨询服务方案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11880"/>
            <a:ext cx="4343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200" b="0">
                <a:solidFill>
                  <a:srgbClr val="A2A9B1"/>
                </a:solidFill>
                <a:latin typeface="微软雅黑"/>
                <a:ea typeface="微软雅黑"/>
              </a:rPr>
              <a:t>面向企业与机构的管理咨询、数字化咨询与 AI 咨询：解决哪些问题、服务内容、服务对象、带来的改变、收费方式与参考价格。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4956048"/>
            <a:ext cx="4343400" cy="10972"/>
          </a:xfrm>
          <a:prstGeom prst="rect">
            <a:avLst/>
          </a:prstGeom>
          <a:solidFill>
            <a:srgbClr val="2A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507492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Bahnschrift"/>
                <a:ea typeface="微软雅黑"/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541264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类常见问题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3120" y="507492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Bahnschrift"/>
                <a:ea typeface="微软雅黑"/>
              </a:rPr>
              <a:t>11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03120" y="5541264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项咨询服务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507492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Bahnschrift"/>
                <a:ea typeface="微软雅黑"/>
              </a:rPr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5541264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类服务对象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19963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0worker · 工业人工智能驻场交付 · 0worker.com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00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关于我们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咨询由驻场交付团队承担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18488"/>
            <a:ext cx="475488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90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0worker 以驻场工程团队交付工业人工智能，方案覆盖钢铁、电力、化工、煤矿、装备制造、医院、学校、银行等 17 个行业。</a:t>
            </a:r>
          </a:p>
          <a:p>
            <a:pPr algn="l">
              <a:lnSpc>
                <a:spcPct val="155000"/>
              </a:lnSpc>
              <a:spcAft>
                <a:spcPts val="90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咨询业务由同一支团队承担：顾问参与过工厂、医院、政府等单位的现场交付，熟悉生产、经营和信息系统的实际情况。</a:t>
            </a:r>
          </a:p>
          <a:p>
            <a:pPr algn="l">
              <a:lnSpc>
                <a:spcPct val="155000"/>
              </a:lnSpc>
              <a:spcAft>
                <a:spcPts val="90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咨询范围包括管理咨询（战略、成本、流程、组织与绩效）、数字化咨询（规划、数据治理、系统选型）和 AI 咨询（场景评估、可研立项、治理与效果评估）。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178808"/>
            <a:ext cx="4754880" cy="1417320"/>
          </a:xfrm>
          <a:prstGeom prst="roundRect">
            <a:avLst>
              <a:gd name="adj" fmla="val 5161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36168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每项建议都有测算依据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700016"/>
            <a:ext cx="4206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每项建议给出基线数据、测算方法和验收口径；选型结论独立出具，成果归委托方所有，可直接用于评审和公开招标。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1591056"/>
            <a:ext cx="5379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00">
                <a:solidFill>
                  <a:srgbClr val="6B7683"/>
                </a:solidFill>
                <a:latin typeface="微软雅黑"/>
                <a:ea typeface="微软雅黑"/>
              </a:rPr>
              <a:t>目录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2200" y="1956816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6560" y="1956816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咨询特点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72200" y="2340864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72200" y="2340864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6560" y="2340864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企业常见问题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2724912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72200" y="2724912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6560" y="2724912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服务内容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72200" y="3108960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72200" y="3108960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6560" y="3108960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服务对象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72200" y="3493008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72200" y="3493008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6560" y="3493008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带来的改变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72200" y="3877056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72200" y="3877056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6560" y="3877056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工作流程与报价说明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72200" y="4261104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72200" y="4261104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6560" y="4261104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收费方式与人天费率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172200" y="4645152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172200" y="4645152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66560" y="4645152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标准咨询产品与价格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72200" y="5029200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172200" y="5029200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66560" y="5029200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常见问题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01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咨询特点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顾问来自交付团队，管理和技术一起看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咨询回答“做不做、做什么、怎么做、值不值”，每项结论附测算依据和验收口径。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94560"/>
            <a:ext cx="3454298" cy="3566160"/>
          </a:xfrm>
          <a:prstGeom prst="roundRect">
            <a:avLst>
              <a:gd name="adj" fmla="val 2117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19" y="2514600"/>
            <a:ext cx="1828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200" b="1">
                <a:solidFill>
                  <a:srgbClr val="E67E22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19" y="3337560"/>
            <a:ext cx="281421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顾问来自交付团队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19" y="3840480"/>
            <a:ext cx="2814218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Aft>
                <a:spcPts val="0"/>
              </a:spcAft>
            </a:pPr>
            <a:r>
              <a:rPr sz="1150" b="0">
                <a:solidFill>
                  <a:srgbClr val="3B4653"/>
                </a:solidFill>
                <a:latin typeface="微软雅黑"/>
                <a:ea typeface="微软雅黑"/>
              </a:rPr>
              <a:t>顾问参与过工厂、医院、政府等单位的现场交付，方案按实际的数据条件、周期和成本测算，结论能落地、能核对。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68698" y="2194560"/>
            <a:ext cx="3454298" cy="3566160"/>
          </a:xfrm>
          <a:prstGeom prst="roundRect">
            <a:avLst>
              <a:gd name="adj" fmla="val 2117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88738" y="2514600"/>
            <a:ext cx="1828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200" b="1">
                <a:solidFill>
                  <a:srgbClr val="E67E22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8738" y="3337560"/>
            <a:ext cx="281421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管理和技术一起看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8738" y="3840480"/>
            <a:ext cx="2814218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Aft>
                <a:spcPts val="0"/>
              </a:spcAft>
            </a:pPr>
            <a:r>
              <a:rPr sz="1150" b="0">
                <a:solidFill>
                  <a:srgbClr val="3B4653"/>
                </a:solidFill>
                <a:latin typeface="微软雅黑"/>
                <a:ea typeface="微软雅黑"/>
              </a:rPr>
              <a:t>很多问题不是缺系统，而是流程、组织和考核没理顺。咨询同时看管理和技术，先理顺业务，再决定哪些环节用信息化和 AI。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7316" y="2194560"/>
            <a:ext cx="3454298" cy="3566160"/>
          </a:xfrm>
          <a:prstGeom prst="roundRect">
            <a:avLst>
              <a:gd name="adj" fmla="val 2117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7356" y="2514600"/>
            <a:ext cx="1828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200" b="1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7356" y="3337560"/>
            <a:ext cx="281421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每项建议都有测算依据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7356" y="3840480"/>
            <a:ext cx="2814218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Aft>
                <a:spcPts val="0"/>
              </a:spcAft>
            </a:pPr>
            <a:r>
              <a:rPr sz="1150" b="0">
                <a:solidFill>
                  <a:srgbClr val="3B4653"/>
                </a:solidFill>
                <a:latin typeface="微软雅黑"/>
                <a:ea typeface="微软雅黑"/>
              </a:rPr>
              <a:t>每项建议给出基线数据、测算方法和验收口径；选型结论独立出具，成果归委托方所有，可直接用于评审和公开招标。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02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企业常见问题 · 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咨询帮企业解决哪些问题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左侧是企业里常见的现象，右侧是咨询的做法。一个问题往往同时牵涉管理和系统，诊断时一起看。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5318607" cy="2011680"/>
          </a:xfrm>
          <a:prstGeom prst="roundRect">
            <a:avLst>
              <a:gd name="adj" fmla="val 2727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2194560"/>
            <a:ext cx="48065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>
                <a:solidFill>
                  <a:srgbClr val="1B2430"/>
                </a:solidFill>
                <a:latin typeface="微软雅黑"/>
                <a:ea typeface="微软雅黑"/>
              </a:rPr>
              <a:t>发展方向不清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578608"/>
            <a:ext cx="2384983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主业增长放缓，新业务方向拿不准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年度计划年年做，执行和考核对不上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投资项目多，缺少统一的取舍标准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35375" y="2615184"/>
            <a:ext cx="18288" cy="1188720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90823" y="2560320"/>
            <a:ext cx="22935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我们怎么做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823" y="2816352"/>
            <a:ext cx="229354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梳理市场、竞争和自身能力，明确三年目标、业务组合和重点项目，把战略拆到年度计划和部门考核。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7" y="2011680"/>
            <a:ext cx="5318607" cy="2011680"/>
          </a:xfrm>
          <a:prstGeom prst="roundRect">
            <a:avLst>
              <a:gd name="adj" fmla="val 2727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89039" y="2194560"/>
            <a:ext cx="48065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>
                <a:solidFill>
                  <a:srgbClr val="1B2430"/>
                </a:solidFill>
                <a:latin typeface="微软雅黑"/>
                <a:ea typeface="微软雅黑"/>
              </a:rPr>
              <a:t>成本高、利润薄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9039" y="2578608"/>
            <a:ext cx="2384983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原材料、能耗、人工成本逐年上涨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成本只能按月看总数，说不清花在哪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降本靠压预算，压一轮反弹一轮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828303" y="2615184"/>
            <a:ext cx="18288" cy="1188720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83751" y="2560320"/>
            <a:ext cx="22935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我们怎么做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83751" y="2816352"/>
            <a:ext cx="229354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按产品、工序和部门拆解成本，找出能耗、物料、质量损失和人工中能降下来的部分，形成有目标、有责任人的降本清单。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224528"/>
            <a:ext cx="5318607" cy="2011680"/>
          </a:xfrm>
          <a:prstGeom prst="roundRect">
            <a:avLst>
              <a:gd name="adj" fmla="val 2727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6112" y="4407408"/>
            <a:ext cx="48065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>
                <a:solidFill>
                  <a:srgbClr val="1B2430"/>
                </a:solidFill>
                <a:latin typeface="微软雅黑"/>
                <a:ea typeface="微软雅黑"/>
              </a:rPr>
              <a:t>流程长、协同慢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6112" y="4791456"/>
            <a:ext cx="2384983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一件事要跑多个部门、签多个字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部门边界不清，出了问题互相推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制度写了很多，现场照旧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235375" y="4828032"/>
            <a:ext cx="18288" cy="1188720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390823" y="4773168"/>
            <a:ext cx="22935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我们怎么做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90823" y="5029200"/>
            <a:ext cx="229354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从订单、生产、采购、审批等主流程入手，画清现状、找出卡点，重新设计流程、权限和岗位职责，并落到制度和系统里。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33007" y="4224528"/>
            <a:ext cx="5318607" cy="2011680"/>
          </a:xfrm>
          <a:prstGeom prst="roundRect">
            <a:avLst>
              <a:gd name="adj" fmla="val 2727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89039" y="4407408"/>
            <a:ext cx="48065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>
                <a:solidFill>
                  <a:srgbClr val="1B2430"/>
                </a:solidFill>
                <a:latin typeface="微软雅黑"/>
                <a:ea typeface="微软雅黑"/>
              </a:rPr>
              <a:t>组织和考核不匹配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89039" y="4791456"/>
            <a:ext cx="2384983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岗位职责交叉，人多但忙闲不均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考核指标多、重点不清，干好干坏差不多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骨干流失，经验留不下来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828303" y="4828032"/>
            <a:ext cx="18288" cy="1188720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983751" y="4773168"/>
            <a:ext cx="22935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我们怎么做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83751" y="5029200"/>
            <a:ext cx="229354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梳理组织架构、岗位编制和权责，设计与战略挂钩的绩效指标和激励方式，建立关键岗位的人才梯队。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02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企业常见问题 · 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咨询帮企业解决哪些问题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左侧是企业里常见的现象，右侧是咨询的做法。一个问题往往同时牵涉管理和系统，诊断时一起看。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5318607" cy="2011680"/>
          </a:xfrm>
          <a:prstGeom prst="roundRect">
            <a:avLst>
              <a:gd name="adj" fmla="val 2727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2194560"/>
            <a:ext cx="48065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>
                <a:solidFill>
                  <a:srgbClr val="1B2430"/>
                </a:solidFill>
                <a:latin typeface="微软雅黑"/>
                <a:ea typeface="微软雅黑"/>
              </a:rPr>
              <a:t>数据多、用不上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578608"/>
            <a:ext cx="2384983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系统很多，数据各管各，口径不一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周报月报靠人工汇总，出来已经过时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开会讨论靠经验，缺少数据支撑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35375" y="2615184"/>
            <a:ext cx="18288" cy="1188720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90823" y="2560320"/>
            <a:ext cx="22935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我们怎么做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823" y="2816352"/>
            <a:ext cx="229354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盘点数据资产，统一指标口径和数据标准，设计经营分析报表和管理驾驶舱，让数据按天、按部门可用。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7" y="2011680"/>
            <a:ext cx="5318607" cy="2011680"/>
          </a:xfrm>
          <a:prstGeom prst="roundRect">
            <a:avLst>
              <a:gd name="adj" fmla="val 2727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89039" y="2194560"/>
            <a:ext cx="48065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>
                <a:solidFill>
                  <a:srgbClr val="1B2430"/>
                </a:solidFill>
                <a:latin typeface="微软雅黑"/>
                <a:ea typeface="微软雅黑"/>
              </a:rPr>
              <a:t>信息化投入大、见效少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9039" y="2578608"/>
            <a:ext cx="2384983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ERP、MES 上了，业务还在用表格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系统之间不通，同一份数据重复录入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每年追加预算，说不清回报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828303" y="2615184"/>
            <a:ext cx="18288" cy="1188720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83751" y="2560320"/>
            <a:ext cx="22935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我们怎么做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83751" y="2816352"/>
            <a:ext cx="229354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评估现有系统的使用情况，给出整合、改造或替换建议，编写需求和招标技术规范，避免再次返工。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224528"/>
            <a:ext cx="5318607" cy="2011680"/>
          </a:xfrm>
          <a:prstGeom prst="roundRect">
            <a:avLst>
              <a:gd name="adj" fmla="val 2727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6112" y="4407408"/>
            <a:ext cx="48065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>
                <a:solidFill>
                  <a:srgbClr val="1B2430"/>
                </a:solidFill>
                <a:latin typeface="微软雅黑"/>
                <a:ea typeface="微软雅黑"/>
              </a:rPr>
              <a:t>AI 想做，不知从哪下手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6112" y="4791456"/>
            <a:ext cx="2384983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厂商方案很多，不知道哪个适合自己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试点做了，效果说不清，推不开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担心数据安全，担心投入打水漂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235375" y="4828032"/>
            <a:ext cx="18288" cy="1188720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390823" y="4773168"/>
            <a:ext cx="22935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我们怎么做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90823" y="5029200"/>
            <a:ext cx="229354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按本行业的场景清单评估价值和数据条件，选出先做的 1~2 个场景，给出投资测算、技术路线和验收口径。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33007" y="4224528"/>
            <a:ext cx="5318607" cy="2011680"/>
          </a:xfrm>
          <a:prstGeom prst="roundRect">
            <a:avLst>
              <a:gd name="adj" fmla="val 2727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89039" y="4407408"/>
            <a:ext cx="4806543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>
                <a:solidFill>
                  <a:srgbClr val="1B2430"/>
                </a:solidFill>
                <a:latin typeface="微软雅黑"/>
                <a:ea typeface="微软雅黑"/>
              </a:rPr>
              <a:t>安全、环保与合规压力大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89039" y="4791456"/>
            <a:ext cx="2384983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检查多、整改多，隐患反复出现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制度和台账跟不上监管新要求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80" b="0">
                <a:solidFill>
                  <a:srgbClr val="3B4653"/>
                </a:solidFill>
                <a:latin typeface="微软雅黑"/>
                <a:ea typeface="微软雅黑"/>
              </a:rPr>
              <a:t>·  数据安全和 AI 使用缺少管理规定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828303" y="4828032"/>
            <a:ext cx="18288" cy="1188720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983751" y="4773168"/>
            <a:ext cx="22935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我们怎么做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83751" y="5029200"/>
            <a:ext cx="229354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对照法规和监管要求做差距评估，完善制度、台账和责任分工，建立数据安全与 AI 使用的管理规范。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服务内容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三类 11 项咨询服务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可以单项委托，也可以组合：先做快速诊断，再按需要进入管理、数字化或 AI 专项。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06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103120"/>
            <a:ext cx="3454298" cy="36576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286000"/>
            <a:ext cx="345429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B2430"/>
                </a:solidFill>
                <a:latin typeface="微软雅黑"/>
                <a:ea typeface="微软雅黑"/>
              </a:rPr>
              <a:t>管理咨询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97480"/>
            <a:ext cx="34542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6B7683"/>
                </a:solidFill>
                <a:latin typeface="微软雅黑"/>
                <a:ea typeface="微软雅黑"/>
              </a:rPr>
              <a:t>战略、成本、流程、组织与绩效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24612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01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战略与经营规划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8~12 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977640"/>
            <a:ext cx="3454298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06908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02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成本管控与降本增效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6~10 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4800600"/>
            <a:ext cx="3454298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89204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03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流程优化与精益运营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6~12 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5623560"/>
            <a:ext cx="3454298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571500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04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组织、绩效与人才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8~12 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68698" y="2103120"/>
            <a:ext cx="3454298" cy="36576"/>
          </a:xfrm>
          <a:prstGeom prst="rect">
            <a:avLst/>
          </a:prstGeom>
          <a:solidFill>
            <a:srgbClr val="1B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68698" y="2286000"/>
            <a:ext cx="345429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B2430"/>
                </a:solidFill>
                <a:latin typeface="微软雅黑"/>
                <a:ea typeface="微软雅黑"/>
              </a:rPr>
              <a:t>数字化咨询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68698" y="2697480"/>
            <a:ext cx="34542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6B7683"/>
                </a:solidFill>
                <a:latin typeface="微软雅黑"/>
                <a:ea typeface="微软雅黑"/>
              </a:rPr>
              <a:t>数字化规划、数据治理与系统选型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68698" y="324612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05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数字化转型规划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8~12 周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698" y="3977640"/>
            <a:ext cx="3454298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368698" y="406908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06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数据治理与经营分析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4~8 周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68698" y="4800600"/>
            <a:ext cx="3454298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368698" y="489204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07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系统选型与招采咨询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3~6 周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97316" y="2103120"/>
            <a:ext cx="3454298" cy="36576"/>
          </a:xfrm>
          <a:prstGeom prst="rect">
            <a:avLst/>
          </a:prstGeom>
          <a:solidFill>
            <a:srgbClr val="1B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97316" y="2286000"/>
            <a:ext cx="345429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B2430"/>
                </a:solidFill>
                <a:latin typeface="微软雅黑"/>
                <a:ea typeface="微软雅黑"/>
              </a:rPr>
              <a:t>AI 咨询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7316" y="2697480"/>
            <a:ext cx="34542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6B7683"/>
                </a:solidFill>
                <a:latin typeface="微软雅黑"/>
                <a:ea typeface="微软雅黑"/>
              </a:rPr>
              <a:t>场景评估、可研立项、架构治理与效果评估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7316" y="324612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08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AI 场景诊断与规划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2~6 周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97316" y="3977640"/>
            <a:ext cx="3454298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97316" y="406908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09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AI 项目可研与立项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3~6 周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97316" y="4800600"/>
            <a:ext cx="3454298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097316" y="489204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10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AI 架构、选型与治理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4~8 周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097316" y="5623560"/>
            <a:ext cx="3454298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97316" y="5715000"/>
            <a:ext cx="345429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1050" b="1">
                <a:solidFill>
                  <a:srgbClr val="E67E22"/>
                </a:solidFill>
                <a:latin typeface="Bahnschrift"/>
                <a:ea typeface="微软雅黑"/>
              </a:rPr>
              <a:t>11  </a:t>
            </a: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项目管理与效果评估</a:t>
            </a:r>
          </a:p>
          <a:p>
            <a:pPr algn="l">
              <a:lnSpc>
                <a:spcPct val="13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随项目周期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服务内容 · 管理咨询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战略、成本、流程、组织与绩效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07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5295747" cy="2103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794759"/>
            <a:ext cx="529574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01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战略与经营规划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06240"/>
            <a:ext cx="52957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明确发展方向、业务组合和三年目标，把战略拆成年度计划和部门考核。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行业与竞争分析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业务组合与重点项目取舍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87953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三年目标与分年计划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战略分解到部门考核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669280"/>
            <a:ext cx="5295747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73328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943600"/>
            <a:ext cx="383270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战略规划报告、三年行动计划、年度重点工作清单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4227" y="573328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典型周期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4227" y="594360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8~12 周</a:t>
            </a:r>
          </a:p>
        </p:txBody>
      </p:sp>
      <p:pic>
        <p:nvPicPr>
          <p:cNvPr id="17" name="Picture 1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867" y="1527048"/>
            <a:ext cx="5295747" cy="21031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55867" y="3794759"/>
            <a:ext cx="529574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02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成本管控与降本增效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55867" y="4206240"/>
            <a:ext cx="52957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按产品、工序和部门拆清成本，找出能降的部分，形成有目标、有责任人的降本清单。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55867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全口径成本拆解与对标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能耗、物料与质量损失分析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03741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降本项目清单与测算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目标分解与跟踪机制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55867" y="5669280"/>
            <a:ext cx="5295747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55867" y="573328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55867" y="5943600"/>
            <a:ext cx="383270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成本诊断报告、降本项目清单、降本跟踪表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80015" y="573328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典型周期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80015" y="594360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6~10 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服务内容 · 管理咨询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战略、成本、流程、组织与绩效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08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5295747" cy="2103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794759"/>
            <a:ext cx="529574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03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流程优化与精益运营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06240"/>
            <a:ext cx="52957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理清订单到交付、采购到付款等主流程，减少环节和等待，缩短交付和审批周期。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主流程梳理与卡点识别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流程再设计与权限调整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87953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精益现场与标准作业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制度修订与系统落地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669280"/>
            <a:ext cx="5295747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73328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943600"/>
            <a:ext cx="383270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流程诊断报告、流程与权限手册、制度修订稿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4227" y="573328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典型周期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4227" y="594360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6~12 周</a:t>
            </a:r>
          </a:p>
        </p:txBody>
      </p:sp>
      <p:pic>
        <p:nvPicPr>
          <p:cNvPr id="17" name="Picture 1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867" y="1527048"/>
            <a:ext cx="5295747" cy="21031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55867" y="3794759"/>
            <a:ext cx="529574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04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组织、绩效与人才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55867" y="4206240"/>
            <a:ext cx="52957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理顺组织架构和岗位职责，设计与战略挂钩的考核和激励，留住关键岗位的人。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55867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组织架构与岗位编制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部门与岗位职责说明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03741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绩效指标与考核办法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关键岗位人才梯队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55867" y="5669280"/>
            <a:ext cx="5295747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55867" y="573328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55867" y="5943600"/>
            <a:ext cx="383270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组织设计方案、岗位说明书、绩效管理办法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80015" y="573328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典型周期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80015" y="594360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8~12 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服务内容 · 数字化咨询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数字化规划、数据治理与系统选型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09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3466490" cy="17830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474720"/>
            <a:ext cx="346649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05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数字化转型规划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886200"/>
            <a:ext cx="346649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评估现有信息化基础，规划三年内的系统、数据和平台建设，明确先后顺序和投入。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681728"/>
            <a:ext cx="3375050" cy="9418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信息化现状与使用评估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业务蓝图与系统架构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项目分期与投资计划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信息化组织与管理机制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5669280"/>
            <a:ext cx="3466490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5733288"/>
            <a:ext cx="346649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   典型周期 8~12 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943600"/>
            <a:ext cx="346649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1B2430"/>
                </a:solidFill>
                <a:latin typeface="微软雅黑"/>
                <a:ea typeface="微软雅黑"/>
              </a:rPr>
              <a:t>数字化规划报告、系统架构蓝图、三年项目与投资计划</a:t>
            </a:r>
          </a:p>
        </p:txBody>
      </p:sp>
      <p:pic>
        <p:nvPicPr>
          <p:cNvPr id="14" name="Picture 13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602" y="1527048"/>
            <a:ext cx="3466490" cy="17830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62602" y="3474720"/>
            <a:ext cx="346649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06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数据治理与经营分析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2602" y="3886200"/>
            <a:ext cx="346649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统一数据口径和标准，让经营、生产、财务数据可用，建立经营分析报表和管理驾驶舱。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2602" y="4681728"/>
            <a:ext cx="3375050" cy="9418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数据资产盘点与分级分类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指标体系与口径统一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数据质量规则与责任分工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经营分析与驾驶舱设计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62602" y="5669280"/>
            <a:ext cx="3466490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62602" y="5733288"/>
            <a:ext cx="346649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   典型周期 4~8 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62602" y="5943600"/>
            <a:ext cx="346649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1B2430"/>
                </a:solidFill>
                <a:latin typeface="微软雅黑"/>
                <a:ea typeface="微软雅黑"/>
              </a:rPr>
              <a:t>数据治理方案、指标字典、经营分析报表设计</a:t>
            </a:r>
          </a:p>
        </p:txBody>
      </p:sp>
      <p:pic>
        <p:nvPicPr>
          <p:cNvPr id="21" name="Picture 20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124" y="1527048"/>
            <a:ext cx="3466490" cy="17830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085124" y="3474720"/>
            <a:ext cx="346649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07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系统选型与招采咨询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85124" y="3886200"/>
            <a:ext cx="346649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定需求、比方案、写规范，帮企业选对 ERP、MES、数据平台等系统，避免采购后返工。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85124" y="4681728"/>
            <a:ext cx="3375050" cy="9418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业务需求梳理与确认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方案比选与厂商评估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招标技术规范与评分办法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合同条款与验收标准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85124" y="5669280"/>
            <a:ext cx="3466490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85124" y="5733288"/>
            <a:ext cx="346649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  <a:r>
              <a:rPr sz="900" b="1">
                <a:solidFill>
                  <a:srgbClr val="B35F12"/>
                </a:solidFill>
                <a:latin typeface="微软雅黑"/>
                <a:ea typeface="微软雅黑"/>
              </a:rPr>
              <a:t>   典型周期 3~6 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85124" y="5943600"/>
            <a:ext cx="346649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1B2430"/>
                </a:solidFill>
                <a:latin typeface="微软雅黑"/>
                <a:ea typeface="微软雅黑"/>
              </a:rPr>
              <a:t>需求规格说明、选型评估报告、招标技术规范书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服务内容 · AI 咨询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场景评估、可研立项、架构治理与效果评估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10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5295747" cy="2103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794759"/>
            <a:ext cx="529574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08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AI 场景诊断与规划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06240"/>
            <a:ext cx="52957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摸清数据、系统和组织的基础，从本行业的场景清单里选出最值得先做的 1~2 个。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数据、系统、组织、应用四维评估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全业务场景梳理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87953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价值与难度矩阵排序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首批试点与年度计划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669280"/>
            <a:ext cx="5295747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73328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943600"/>
            <a:ext cx="383270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成熟度诊断报告、场景清单与优先级、试点实施建议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4227" y="573328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典型周期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4227" y="594360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2~6 周</a:t>
            </a:r>
          </a:p>
        </p:txBody>
      </p:sp>
      <p:pic>
        <p:nvPicPr>
          <p:cNvPr id="17" name="Picture 1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867" y="1527048"/>
            <a:ext cx="5295747" cy="21031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55867" y="3794759"/>
            <a:ext cx="529574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09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AI 项目可研与立项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55867" y="4206240"/>
            <a:ext cx="52957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把试点方案写成可评审、可批复的立项材料，匹配政策与专项资金方向。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55867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建设方案与技术路线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投资估算与效益测算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03741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风险分析与保障措施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专项申报材料编制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55867" y="5669280"/>
            <a:ext cx="5295747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55867" y="573328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55867" y="5943600"/>
            <a:ext cx="383270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可行性研究报告、投资与效益测算表、专项申报材料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80015" y="573328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典型周期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80015" y="594360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3~6 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服务内容 · AI 咨询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场景评估、可研立项、架构治理与效果评估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11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5295747" cy="2103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794759"/>
            <a:ext cx="529574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10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AI 架构、选型与治理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06240"/>
            <a:ext cx="52957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定架构、选模型、配算力，同时建立 AI 使用的管理制度和数据安全边界。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总体架构与大模型比选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算力配置与信创适配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87953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AI 使用管理与审批流程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数据安全与算法合规评估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669280"/>
            <a:ext cx="5295747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73328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943600"/>
            <a:ext cx="383270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技术架构与选型报告、AI 管理制度、合规评估报告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4227" y="573328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典型周期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4227" y="594360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4~8 周</a:t>
            </a:r>
          </a:p>
        </p:txBody>
      </p:sp>
      <p:pic>
        <p:nvPicPr>
          <p:cNvPr id="17" name="Picture 1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867" y="1527048"/>
            <a:ext cx="5295747" cy="21031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55867" y="3794759"/>
            <a:ext cx="529574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E67E22"/>
                </a:solidFill>
                <a:latin typeface="Bahnschrift"/>
                <a:ea typeface="微软雅黑"/>
              </a:rPr>
              <a:t>11  </a:t>
            </a: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项目管理与效果评估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55867" y="4206240"/>
            <a:ext cx="529574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80" b="0">
                <a:solidFill>
                  <a:srgbClr val="3B4653"/>
                </a:solidFill>
                <a:latin typeface="微软雅黑"/>
                <a:ea typeface="微软雅黑"/>
              </a:rPr>
              <a:t>以第三方身份管进度、审方案、核效益，为验收和推广决策提供依据。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55867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项目 PMO 与里程碑管理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供应商方案与交付评审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03741" y="4818888"/>
            <a:ext cx="2556433" cy="804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基线核对与效益核算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000" b="0">
                <a:solidFill>
                  <a:srgbClr val="1B2430"/>
                </a:solidFill>
                <a:latin typeface="微软雅黑"/>
                <a:ea typeface="微软雅黑"/>
              </a:rPr>
              <a:t>·  阶段评估与项目后评估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55867" y="5669280"/>
            <a:ext cx="5295747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55867" y="573328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主要交付物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55867" y="5943600"/>
            <a:ext cx="383270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月度项目报告、阶段评估报告、效益核算报告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80015" y="573328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典型周期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80015" y="594360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随项目周期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服务对象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服务哪些企业和机构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企业和机构的规模、行业不同，关心的问题和适合的起步方式也不同。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11680"/>
            <a:ext cx="2834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服务对象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4720" y="2011680"/>
            <a:ext cx="5120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主要关注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59" y="2011680"/>
            <a:ext cx="295625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建议起步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2313432"/>
            <a:ext cx="1091153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2359152"/>
            <a:ext cx="265176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集团与大型国有企业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880" b="0">
                <a:solidFill>
                  <a:srgbClr val="6B7683"/>
                </a:solidFill>
                <a:latin typeface="微软雅黑"/>
                <a:ea typeface="微软雅黑"/>
              </a:rPr>
              <a:t>集团总部、二级公司、央企与地方国企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2359152"/>
            <a:ext cx="489204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集团战略与三年规划 · 数字化与 AI 统一规划 · 二级单位管控与考核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95359" y="2359152"/>
            <a:ext cx="2956255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B35F12"/>
                </a:solidFill>
                <a:latin typeface="微软雅黑"/>
                <a:ea typeface="微软雅黑"/>
              </a:rPr>
              <a:t>企业战略规划 / 年度顾问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2910404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910404"/>
            <a:ext cx="265176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大中型制造企业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880" b="0">
                <a:solidFill>
                  <a:srgbClr val="6B7683"/>
                </a:solidFill>
                <a:latin typeface="微软雅黑"/>
                <a:ea typeface="微软雅黑"/>
              </a:rPr>
              <a:t>钢铁、化工、电力、水泥、装备制造等生产型企业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74720" y="2910404"/>
            <a:ext cx="489204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降本增效与精益运营 · 生产与经营数据打通 · AI 试点选择与立项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95359" y="2910404"/>
            <a:ext cx="2956255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B35F12"/>
                </a:solidFill>
                <a:latin typeface="微软雅黑"/>
                <a:ea typeface="微软雅黑"/>
              </a:rPr>
              <a:t>降本增效专项 / 数字化与 AI 规划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3461657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61657"/>
            <a:ext cx="265176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中小企业与专精特新企业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880" b="0">
                <a:solidFill>
                  <a:srgbClr val="6B7683"/>
                </a:solidFill>
                <a:latin typeface="微软雅黑"/>
                <a:ea typeface="微软雅黑"/>
              </a:rPr>
              <a:t>处在快速成长期、管理跟不上规模的企业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74720" y="3461657"/>
            <a:ext cx="489204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管理规范化与流程梳理 · 绩效与激励体系 · 信息化选型少走弯路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95359" y="3461657"/>
            <a:ext cx="2956255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B35F12"/>
                </a:solidFill>
                <a:latin typeface="微软雅黑"/>
                <a:ea typeface="微软雅黑"/>
              </a:rPr>
              <a:t>企业经营快速诊断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4012909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012909"/>
            <a:ext cx="265176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政府部门与事业单位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880" b="0">
                <a:solidFill>
                  <a:srgbClr val="6B7683"/>
                </a:solidFill>
                <a:latin typeface="微软雅黑"/>
                <a:ea typeface="微软雅黑"/>
              </a:rPr>
              <a:t>委办局、街道、事业单位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74720" y="4012909"/>
            <a:ext cx="489204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数字政府与 AI 应用规划 · 项目可研与专项申报 · AI 使用管理与保密规范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95359" y="4012909"/>
            <a:ext cx="2956255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B35F12"/>
                </a:solidFill>
                <a:latin typeface="微软雅黑"/>
                <a:ea typeface="微软雅黑"/>
              </a:rPr>
              <a:t>项目可研与立项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456416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564162"/>
            <a:ext cx="265176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园区管委会与平台公司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880" b="0">
                <a:solidFill>
                  <a:srgbClr val="6B7683"/>
                </a:solidFill>
                <a:latin typeface="微软雅黑"/>
                <a:ea typeface="微软雅黑"/>
              </a:rPr>
              <a:t>开发区、化工园区、城投与产业平台公司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74720" y="4564162"/>
            <a:ext cx="489204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产业研究与招商规划 · 智慧园区建设规划 · 安全环保监管体系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95359" y="4564162"/>
            <a:ext cx="2956255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B35F12"/>
                </a:solidFill>
                <a:latin typeface="微软雅黑"/>
                <a:ea typeface="微软雅黑"/>
              </a:rPr>
              <a:t>数字化与 AI 规划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" y="5115414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" y="5115414"/>
            <a:ext cx="265176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医院、学校等公共机构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880" b="0">
                <a:solidFill>
                  <a:srgbClr val="6B7683"/>
                </a:solidFill>
                <a:latin typeface="微软雅黑"/>
                <a:ea typeface="微软雅黑"/>
              </a:rPr>
              <a:t>三级医院、高校与职业院校、中小学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74720" y="5115414"/>
            <a:ext cx="489204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运营管理与成本核算 · 信息化与 AI 应用规划 · 数据安全与合规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95359" y="5115414"/>
            <a:ext cx="2956255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B35F12"/>
                </a:solidFill>
                <a:latin typeface="微软雅黑"/>
                <a:ea typeface="微软雅黑"/>
              </a:rPr>
              <a:t>数字化与 AI 规划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0080" y="5666667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" y="5666667"/>
            <a:ext cx="265176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银行与金融机构</a:t>
            </a:r>
          </a:p>
          <a:p>
            <a:pPr algn="l">
              <a:lnSpc>
                <a:spcPct val="120000"/>
              </a:lnSpc>
              <a:spcAft>
                <a:spcPts val="100"/>
              </a:spcAft>
            </a:pPr>
            <a:r>
              <a:rPr sz="880" b="0">
                <a:solidFill>
                  <a:srgbClr val="6B7683"/>
                </a:solidFill>
                <a:latin typeface="微软雅黑"/>
                <a:ea typeface="微软雅黑"/>
              </a:rPr>
              <a:t>城商行、农商行、村镇银行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74720" y="5666667"/>
            <a:ext cx="4892040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数字化转型规划 · 大模型应用选型与治理 · 模型风险与合规管理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95359" y="5666667"/>
            <a:ext cx="2956255" cy="5512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B35F12"/>
                </a:solidFill>
                <a:latin typeface="微软雅黑"/>
                <a:ea typeface="微软雅黑"/>
              </a:rPr>
              <a:t>AI 架构、选型与治理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05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带来的改变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咨询之后，企业会有哪些变化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以下是定性对比；具体目标值在咨询建议书中按委托方的基线数据确定，并写明核算方法。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11680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方面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2011680"/>
            <a:ext cx="3566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咨询前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4960" y="2011680"/>
            <a:ext cx="3931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咨询后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2011680"/>
            <a:ext cx="222473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衡量指标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313432"/>
            <a:ext cx="1091153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2359152"/>
            <a:ext cx="109728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决策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2359152"/>
            <a:ext cx="329184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6B7683"/>
                </a:solidFill>
                <a:latin typeface="微软雅黑"/>
                <a:ea typeface="微软雅黑"/>
              </a:rPr>
              <a:t>方向和投资取舍靠经验和开会讨论，说不清依据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4960" y="2359152"/>
            <a:ext cx="365760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有明确的三年目标和年度计划，重大投资有测算和取舍标准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2359152"/>
            <a:ext cx="2224735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80" b="0">
                <a:solidFill>
                  <a:srgbClr val="B35F12"/>
                </a:solidFill>
                <a:latin typeface="微软雅黑"/>
                <a:ea typeface="微软雅黑"/>
              </a:rPr>
              <a:t>规划落地率、重点项目按期完成率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002280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002280"/>
            <a:ext cx="109728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成本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00" y="3002280"/>
            <a:ext cx="329184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6B7683"/>
                </a:solidFill>
                <a:latin typeface="微软雅黑"/>
                <a:ea typeface="微软雅黑"/>
              </a:rPr>
              <a:t>只能按月看成本总数，降本靠压预算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4960" y="3002280"/>
            <a:ext cx="365760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成本按产品、工序、部门可追溯，降本项目有目标、有责任人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0" y="3002280"/>
            <a:ext cx="2224735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80" b="0">
                <a:solidFill>
                  <a:srgbClr val="B35F12"/>
                </a:solidFill>
                <a:latin typeface="微软雅黑"/>
                <a:ea typeface="微软雅黑"/>
              </a:rPr>
              <a:t>单位产品成本、单位能耗、质量损失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3645407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3645407"/>
            <a:ext cx="109728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效率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28800" y="3645407"/>
            <a:ext cx="329184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6B7683"/>
                </a:solidFill>
                <a:latin typeface="微软雅黑"/>
                <a:ea typeface="微软雅黑"/>
              </a:rPr>
              <a:t>一件事多部门往返、层层签字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94960" y="3645407"/>
            <a:ext cx="365760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主流程环节减少、权限清楚，审批和交付周期缩短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0" y="3645407"/>
            <a:ext cx="2224735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80" b="0">
                <a:solidFill>
                  <a:srgbClr val="B35F12"/>
                </a:solidFill>
                <a:latin typeface="微软雅黑"/>
                <a:ea typeface="微软雅黑"/>
              </a:rPr>
              <a:t>订单交付周期、审批时长、库存周转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4288536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288536"/>
            <a:ext cx="109728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组织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28800" y="4288536"/>
            <a:ext cx="329184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6B7683"/>
                </a:solidFill>
                <a:latin typeface="微软雅黑"/>
                <a:ea typeface="微软雅黑"/>
              </a:rPr>
              <a:t>职责交叉、考核平均，骨干留不住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94960" y="4288536"/>
            <a:ext cx="365760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岗位职责清楚，考核与目标挂钩，关键岗位有后备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26880" y="4288536"/>
            <a:ext cx="2224735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80" b="0">
                <a:solidFill>
                  <a:srgbClr val="B35F12"/>
                </a:solidFill>
                <a:latin typeface="微软雅黑"/>
                <a:ea typeface="微软雅黑"/>
              </a:rPr>
              <a:t>人均产值、关键岗位流失率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4931663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" y="4931663"/>
            <a:ext cx="109728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数据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28800" y="4931663"/>
            <a:ext cx="329184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6B7683"/>
                </a:solidFill>
                <a:latin typeface="微软雅黑"/>
                <a:ea typeface="微软雅黑"/>
              </a:rPr>
              <a:t>报表靠人工汇总，口径不一，出来已经过时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94960" y="4931663"/>
            <a:ext cx="365760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指标口径统一，经营数据按天可看，会上讨论有数据支撑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26880" y="4931663"/>
            <a:ext cx="2224735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80" b="0">
                <a:solidFill>
                  <a:srgbClr val="B35F12"/>
                </a:solidFill>
                <a:latin typeface="微软雅黑"/>
                <a:ea typeface="微软雅黑"/>
              </a:rPr>
              <a:t>报表出具时效、数据准确率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" y="5574791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" y="5574791"/>
            <a:ext cx="109728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信息化与 AI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28800" y="5574791"/>
            <a:ext cx="329184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6B7683"/>
                </a:solidFill>
                <a:latin typeface="微软雅黑"/>
                <a:ea typeface="微软雅黑"/>
              </a:rPr>
              <a:t>系统上了不好用，AI 项目看不清回报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94960" y="5574791"/>
            <a:ext cx="3657600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系统建设有蓝图和先后顺序，AI 从见效快的场景起步、按基线验收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5574791"/>
            <a:ext cx="2224735" cy="64312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80" b="0">
                <a:solidFill>
                  <a:srgbClr val="B35F12"/>
                </a:solidFill>
                <a:latin typeface="微软雅黑"/>
                <a:ea typeface="微软雅黑"/>
              </a:rPr>
              <a:t>系统使用率、试点场景达标率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06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工作流程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5 个阶段，每个阶段有确认的产出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14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664208"/>
            <a:ext cx="1962851" cy="2743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847088"/>
            <a:ext cx="19628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139696"/>
            <a:ext cx="196285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B2430"/>
                </a:solidFill>
                <a:latin typeface="微软雅黑"/>
                <a:ea typeface="微软雅黑"/>
              </a:rPr>
              <a:t>需求沟通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578608"/>
            <a:ext cx="1962851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1~2 次沟通，明确目标、范围和约束条件。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447287"/>
            <a:ext cx="1962851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520439"/>
            <a:ext cx="196285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B35F12"/>
                </a:solidFill>
                <a:latin typeface="微软雅黑"/>
                <a:ea typeface="微软雅黑"/>
              </a:rPr>
              <a:t>产出  </a:t>
            </a:r>
            <a:r>
              <a:rPr sz="1000" b="1">
                <a:solidFill>
                  <a:srgbClr val="1B2430"/>
                </a:solidFill>
                <a:latin typeface="微软雅黑"/>
                <a:ea typeface="微软雅黑"/>
              </a:rPr>
              <a:t>咨询建议书与报价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77251" y="1664208"/>
            <a:ext cx="1962851" cy="27432"/>
          </a:xfrm>
          <a:prstGeom prst="rect">
            <a:avLst/>
          </a:prstGeom>
          <a:solidFill>
            <a:srgbClr val="1B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77251" y="1847088"/>
            <a:ext cx="19628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77251" y="2139696"/>
            <a:ext cx="196285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B2430"/>
                </a:solidFill>
                <a:latin typeface="微软雅黑"/>
                <a:ea typeface="微软雅黑"/>
              </a:rPr>
              <a:t>调研访谈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77251" y="2578608"/>
            <a:ext cx="1962851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管理层与部门访谈、现场走访、资料与数据收集。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77251" y="3447287"/>
            <a:ext cx="1962851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77251" y="3520439"/>
            <a:ext cx="196285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B35F12"/>
                </a:solidFill>
                <a:latin typeface="微软雅黑"/>
                <a:ea typeface="微软雅黑"/>
              </a:rPr>
              <a:t>产出  </a:t>
            </a:r>
            <a:r>
              <a:rPr sz="1000" b="1">
                <a:solidFill>
                  <a:srgbClr val="1B2430"/>
                </a:solidFill>
                <a:latin typeface="微软雅黑"/>
                <a:ea typeface="微软雅黑"/>
              </a:rPr>
              <a:t>调研纪要与资料清单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14422" y="1664208"/>
            <a:ext cx="1962851" cy="27432"/>
          </a:xfrm>
          <a:prstGeom prst="rect">
            <a:avLst/>
          </a:prstGeom>
          <a:solidFill>
            <a:srgbClr val="1B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114422" y="1847088"/>
            <a:ext cx="19628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14422" y="2139696"/>
            <a:ext cx="196285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B2430"/>
                </a:solidFill>
                <a:latin typeface="微软雅黑"/>
                <a:ea typeface="微软雅黑"/>
              </a:rPr>
              <a:t>分析诊断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14422" y="2578608"/>
            <a:ext cx="1962851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现状评估、标杆对标，找出问题和改进机会。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14422" y="3447287"/>
            <a:ext cx="1962851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14422" y="3520439"/>
            <a:ext cx="196285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B35F12"/>
                </a:solidFill>
                <a:latin typeface="微软雅黑"/>
                <a:ea typeface="微软雅黑"/>
              </a:rPr>
              <a:t>产出  </a:t>
            </a:r>
            <a:r>
              <a:rPr sz="1000" b="1">
                <a:solidFill>
                  <a:srgbClr val="1B2430"/>
                </a:solidFill>
                <a:latin typeface="微软雅黑"/>
                <a:ea typeface="微软雅黑"/>
              </a:rPr>
              <a:t>诊断报告初稿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351593" y="1664208"/>
            <a:ext cx="1962851" cy="27432"/>
          </a:xfrm>
          <a:prstGeom prst="rect">
            <a:avLst/>
          </a:prstGeom>
          <a:solidFill>
            <a:srgbClr val="1B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51593" y="1847088"/>
            <a:ext cx="19628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51593" y="2139696"/>
            <a:ext cx="196285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B2430"/>
                </a:solidFill>
                <a:latin typeface="微软雅黑"/>
                <a:ea typeface="微软雅黑"/>
              </a:rPr>
              <a:t>方案设计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51593" y="2578608"/>
            <a:ext cx="1962851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改进方案、路线图和投资测算，与业务部门逐项论证。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51593" y="3447287"/>
            <a:ext cx="1962851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51593" y="3520439"/>
            <a:ext cx="196285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B35F12"/>
                </a:solidFill>
                <a:latin typeface="微软雅黑"/>
                <a:ea typeface="微软雅黑"/>
              </a:rPr>
              <a:t>产出  </a:t>
            </a:r>
            <a:r>
              <a:rPr sz="1000" b="1">
                <a:solidFill>
                  <a:srgbClr val="1B2430"/>
                </a:solidFill>
                <a:latin typeface="微软雅黑"/>
                <a:ea typeface="微软雅黑"/>
              </a:rPr>
              <a:t>方案报告与测算底稿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88764" y="1664208"/>
            <a:ext cx="1962851" cy="27432"/>
          </a:xfrm>
          <a:prstGeom prst="rect">
            <a:avLst/>
          </a:prstGeom>
          <a:solidFill>
            <a:srgbClr val="1B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88764" y="1847088"/>
            <a:ext cx="19628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88764" y="2139696"/>
            <a:ext cx="196285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B2430"/>
                </a:solidFill>
                <a:latin typeface="微软雅黑"/>
                <a:ea typeface="微软雅黑"/>
              </a:rPr>
              <a:t>汇报交付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88764" y="2578608"/>
            <a:ext cx="1962851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管理层汇报评审，修订定稿，移交全部成果。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588764" y="3447287"/>
            <a:ext cx="1962851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88764" y="3520439"/>
            <a:ext cx="196285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B35F12"/>
                </a:solidFill>
                <a:latin typeface="微软雅黑"/>
                <a:ea typeface="微软雅黑"/>
              </a:rPr>
              <a:t>产出  </a:t>
            </a:r>
            <a:r>
              <a:rPr sz="1000" b="1">
                <a:solidFill>
                  <a:srgbClr val="1B2430"/>
                </a:solidFill>
                <a:latin typeface="微软雅黑"/>
                <a:ea typeface="微软雅黑"/>
              </a:rPr>
              <a:t>终稿、底稿与汇报材料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080" y="4178808"/>
            <a:ext cx="10911535" cy="2039111"/>
          </a:xfrm>
          <a:prstGeom prst="roundRect">
            <a:avLst>
              <a:gd name="adj" fmla="val 3587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60119" y="443484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报价说明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0119" y="4818888"/>
            <a:ext cx="10271455" cy="13075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·  以上为参考价格，最终以需求沟通后的咨询建议书报价为准。</a:t>
            </a:r>
          </a:p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·  固定总价项目的差旅可包干计入总价；人天计费项目的差旅按实际发生结算。</a:t>
            </a:r>
          </a:p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·  咨询结论进入 0worker 驻场实施的，咨询费可按约定比例抵扣实施费用。</a:t>
            </a:r>
          </a:p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·  可开具咨询服务类增值税发票。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07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收费方式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4 种收费方式，可组合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参照管理咨询行业的通行做法，按项目性质选择；例如规划阶段按固定总价、评审支持按人天。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2577007" cy="2240280"/>
          </a:xfrm>
          <a:prstGeom prst="roundRect">
            <a:avLst>
              <a:gd name="adj" fmla="val 2448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76272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000" b="1">
                <a:solidFill>
                  <a:srgbClr val="E67E22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578608"/>
            <a:ext cx="2119807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固定总价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944368"/>
            <a:ext cx="2119807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范围和交付物明确的项目：诊断、规划、可研、选型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计价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按工作范围、交付物与周期一次性报价，范围不变不加价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付款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签约 30% · 中期汇报 40% · 终稿验收 30%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18255" y="2011680"/>
            <a:ext cx="2577007" cy="2240280"/>
          </a:xfrm>
          <a:prstGeom prst="roundRect">
            <a:avLst>
              <a:gd name="adj" fmla="val 2448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46855" y="2176272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000" b="1">
                <a:solidFill>
                  <a:srgbClr val="E67E22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46855" y="2578608"/>
            <a:ext cx="2119807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人天计费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46855" y="2944368"/>
            <a:ext cx="2119807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范围难以事先确定、按需投入的工作：技术论证、方案评审、驻场支持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计价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按顾问级别的人天费率 × 实际投入人天计价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付款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按月结算，附双方确认的工时单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6431" y="2011680"/>
            <a:ext cx="2577007" cy="2240280"/>
          </a:xfrm>
          <a:prstGeom prst="roundRect">
            <a:avLst>
              <a:gd name="adj" fmla="val 2448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25031" y="2176272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000" b="1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1" y="2578608"/>
            <a:ext cx="2119807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年度顾问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5031" y="2944368"/>
            <a:ext cx="2119807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需要持续决策支持的集团与大型机构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计价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按年约定服务人天、响应时效与例会频率，统一年费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付款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按季度预付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74607" y="2011680"/>
            <a:ext cx="2577007" cy="2240280"/>
          </a:xfrm>
          <a:prstGeom prst="roundRect">
            <a:avLst>
              <a:gd name="adj" fmla="val 2448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03207" y="2176272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000" b="1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03207" y="2578608"/>
            <a:ext cx="2119807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基础费 + 效果分成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03207" y="2944368"/>
            <a:ext cx="2119807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效益可量化、基线可确认的降本和优化类咨询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计价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基础费覆盖顾问投入；达到约定指标后，按核实新增收益的约定比例收取分成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930" b="0">
                <a:solidFill>
                  <a:srgbClr val="6B7683"/>
                </a:solidFill>
                <a:latin typeface="微软雅黑"/>
                <a:ea typeface="微软雅黑"/>
              </a:rPr>
              <a:t>付款  </a:t>
            </a:r>
            <a:r>
              <a:rPr sz="930" b="0">
                <a:solidFill>
                  <a:srgbClr val="3B4653"/>
                </a:solidFill>
                <a:latin typeface="微软雅黑"/>
                <a:ea typeface="微软雅黑"/>
              </a:rPr>
              <a:t>基础费签约支付 · 分成按核算周期结算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452628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顾问人天费率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94560" y="454456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人天计费、年度顾问超出约定人天及固定总价超范围工作按此计价（1 人天 = 8 小时）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4910328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4910328"/>
            <a:ext cx="21945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首席顾问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34639" y="4910328"/>
            <a:ext cx="658368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资深行业、管理或技术专家，负责总体方案、关键判断与管理层汇报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18319" y="4910328"/>
            <a:ext cx="2133295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E67E22"/>
                </a:solidFill>
                <a:latin typeface="Bahnschrift"/>
                <a:ea typeface="微软雅黑"/>
              </a:rPr>
              <a:t>1.8 万 ~ 3 万元 / 人天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" y="5234940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" y="5234940"/>
            <a:ext cx="21945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高级顾问 / 项目经理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34639" y="5234940"/>
            <a:ext cx="658368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负责专题方案、项目管理与关键访谈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18319" y="5234940"/>
            <a:ext cx="2133295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E67E22"/>
                </a:solidFill>
                <a:latin typeface="Bahnschrift"/>
                <a:ea typeface="微软雅黑"/>
              </a:rPr>
              <a:t>0.9 万 ~ 1.5 万元 / 人天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" y="555955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" y="5559552"/>
            <a:ext cx="21945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顾问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34639" y="5559552"/>
            <a:ext cx="658368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负责调研访谈、分析建模与报告编写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18319" y="5559552"/>
            <a:ext cx="2133295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E67E22"/>
                </a:solidFill>
                <a:latin typeface="Bahnschrift"/>
                <a:ea typeface="微软雅黑"/>
              </a:rPr>
              <a:t>0.5 万 ~ 0.8 万元 / 人天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" y="5884164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0080" y="5884164"/>
            <a:ext cx="219456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分析师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834639" y="5884164"/>
            <a:ext cx="6583680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负责资料整理、数据分析与测算底稿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18319" y="5884164"/>
            <a:ext cx="2133295" cy="3246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E67E22"/>
                </a:solidFill>
                <a:latin typeface="Bahnschrift"/>
                <a:ea typeface="微软雅黑"/>
              </a:rPr>
              <a:t>0.3 万 ~ 0.5 万元 / 人天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08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参考价格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标准咨询产品与价格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固定总价，按单位规模、业务复杂度与交付物范围在需求沟通后报价；降本类专项可选基础费 + 效果分成。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3503066" cy="1595628"/>
          </a:xfrm>
          <a:prstGeom prst="roundRect">
            <a:avLst>
              <a:gd name="adj" fmla="val 343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2157984"/>
            <a:ext cx="161141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企业经营快速诊断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2441448"/>
            <a:ext cx="161141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E67E22"/>
                </a:solidFill>
                <a:latin typeface="Bahnschrift"/>
                <a:ea typeface="微软雅黑"/>
              </a:rPr>
              <a:t>3 万 ~ 8 万元</a:t>
            </a: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 / 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816352"/>
            <a:ext cx="1611410" cy="7269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周期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2 周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团队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2~3 名顾问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先弄清问题在哪、先做什么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37333" y="2176272"/>
            <a:ext cx="1495501" cy="1321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管理层与部门访谈 2~3 天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经营、管理与信息化问题清单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改进优先级建议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管理层汇报 1 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4314" y="2011680"/>
            <a:ext cx="3503066" cy="1595628"/>
          </a:xfrm>
          <a:prstGeom prst="roundRect">
            <a:avLst>
              <a:gd name="adj" fmla="val 343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63770" y="2157984"/>
            <a:ext cx="161141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降本增效专项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3770" y="2441448"/>
            <a:ext cx="161141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E67E22"/>
                </a:solidFill>
                <a:latin typeface="Bahnschrift"/>
                <a:ea typeface="微软雅黑"/>
              </a:rPr>
              <a:t>20 万 ~ 50 万元</a:t>
            </a: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 / 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3770" y="2816352"/>
            <a:ext cx="1611410" cy="7269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周期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6~10 周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团队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3~5 名顾问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成本压力大，需要见到实际降本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1567" y="2176272"/>
            <a:ext cx="1495501" cy="1321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全口径成本拆解与对标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降本项目清单与测算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目标分解与跟踪机制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可选基础费 + 效果分成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8548" y="2011680"/>
            <a:ext cx="3503066" cy="1595628"/>
          </a:xfrm>
          <a:prstGeom prst="roundRect">
            <a:avLst>
              <a:gd name="adj" fmla="val 343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68004" y="2157984"/>
            <a:ext cx="161141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流程与组织绩效优化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68004" y="2441448"/>
            <a:ext cx="161141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E67E22"/>
                </a:solidFill>
                <a:latin typeface="Bahnschrift"/>
                <a:ea typeface="微软雅黑"/>
              </a:rPr>
              <a:t>20 万 ~ 60 万元</a:t>
            </a: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 / 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8004" y="2816352"/>
            <a:ext cx="1611410" cy="7269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周期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8~12 周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团队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3~5 名顾问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流程长、职责不清、考核不到位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45802" y="2176272"/>
            <a:ext cx="1495501" cy="1321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主流程梳理与再设计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组织架构与岗位职责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绩效指标与考核办法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制度修订与宣贯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3771900"/>
            <a:ext cx="3503066" cy="1595628"/>
          </a:xfrm>
          <a:prstGeom prst="roundRect">
            <a:avLst>
              <a:gd name="adj" fmla="val 343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59536" y="3918204"/>
            <a:ext cx="161141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数字化与 AI 规划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" y="4201668"/>
            <a:ext cx="161141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E67E22"/>
                </a:solidFill>
                <a:latin typeface="Bahnschrift"/>
                <a:ea typeface="微软雅黑"/>
              </a:rPr>
              <a:t>15 万 ~ 40 万元</a:t>
            </a: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 / 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9536" y="4576572"/>
            <a:ext cx="1611410" cy="7269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周期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4~8 周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团队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3~4 名顾问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确定系统建设与 AI 试点的先后顺序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37333" y="3936491"/>
            <a:ext cx="1495501" cy="1321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信息化与 AI 成熟度评估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场景清单与优先级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系统架构与分期计划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投资与效益测算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44314" y="3771900"/>
            <a:ext cx="3503066" cy="1595628"/>
          </a:xfrm>
          <a:prstGeom prst="roundRect">
            <a:avLst>
              <a:gd name="adj" fmla="val 343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63770" y="3918204"/>
            <a:ext cx="161141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项目可研与立项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63770" y="4201668"/>
            <a:ext cx="161141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E67E22"/>
                </a:solidFill>
                <a:latin typeface="Bahnschrift"/>
                <a:ea typeface="微软雅黑"/>
              </a:rPr>
              <a:t>10 万 ~ 30 万元</a:t>
            </a: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 / 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63770" y="4576572"/>
            <a:ext cx="1611410" cy="7269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周期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3~6 周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团队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2~4 名顾问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立项评审、专项资金申报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41567" y="3936491"/>
            <a:ext cx="1495501" cy="1321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可行性研究报告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投资估算与效益测算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申报材料编制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评审答辩支持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48548" y="3771900"/>
            <a:ext cx="3503066" cy="1595628"/>
          </a:xfrm>
          <a:prstGeom prst="roundRect">
            <a:avLst>
              <a:gd name="adj" fmla="val 343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68004" y="3918204"/>
            <a:ext cx="161141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企业战略规划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68004" y="4201668"/>
            <a:ext cx="161141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E67E22"/>
                </a:solidFill>
                <a:latin typeface="Bahnschrift"/>
                <a:ea typeface="微软雅黑"/>
              </a:rPr>
              <a:t>50 万 ~ 120 万元</a:t>
            </a: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 / 项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68004" y="4576572"/>
            <a:ext cx="1611410" cy="7269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周期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8~12 周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团队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5~8 名顾问</a:t>
            </a:r>
          </a:p>
          <a:p>
            <a:pPr algn="l">
              <a:lnSpc>
                <a:spcPct val="125000"/>
              </a:lnSpc>
              <a:spcAft>
                <a:spcPts val="15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00" b="0">
                <a:solidFill>
                  <a:srgbClr val="1B2430"/>
                </a:solidFill>
                <a:latin typeface="微软雅黑"/>
                <a:ea typeface="微软雅黑"/>
              </a:rPr>
              <a:t>集团与大型企业的中长期规划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45802" y="3936491"/>
            <a:ext cx="1495501" cy="1321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行业对标与现状调研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战略目标与业务组合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组织、人才与数字化支撑</a:t>
            </a:r>
          </a:p>
          <a:p>
            <a:pPr algn="l">
              <a:lnSpc>
                <a:spcPct val="120000"/>
              </a:lnSpc>
              <a:spcAft>
                <a:spcPts val="250"/>
              </a:spcAft>
            </a:pPr>
            <a:r>
              <a:rPr sz="900" b="0">
                <a:solidFill>
                  <a:srgbClr val="3B4653"/>
                </a:solidFill>
                <a:latin typeface="微软雅黑"/>
                <a:ea typeface="微软雅黑"/>
              </a:rPr>
              <a:t>✓  三年行动计划与考核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40080" y="5504688"/>
            <a:ext cx="10911535" cy="731520"/>
          </a:xfrm>
          <a:prstGeom prst="roundRect">
            <a:avLst>
              <a:gd name="adj" fmla="val 7500"/>
            </a:avLst>
          </a:prstGeom>
          <a:solidFill>
            <a:srgbClr val="0F18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14400" y="5504688"/>
            <a:ext cx="38404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年度顾问   </a:t>
            </a:r>
            <a:r>
              <a:rPr sz="1500" b="1">
                <a:solidFill>
                  <a:srgbClr val="F39A3F"/>
                </a:solidFill>
                <a:latin typeface="Bahnschrift"/>
                <a:ea typeface="微软雅黑"/>
              </a:rPr>
              <a:t>30 万 ~ 120 万元</a:t>
            </a:r>
            <a:r>
              <a:rPr sz="900" b="0">
                <a:solidFill>
                  <a:srgbClr val="A2A9B1"/>
                </a:solidFill>
                <a:latin typeface="微软雅黑"/>
                <a:ea typeface="微软雅黑"/>
              </a:rPr>
              <a:t> / 年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46320" y="5504688"/>
            <a:ext cx="643097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80" b="0">
                <a:solidFill>
                  <a:srgbClr val="E3E5E8"/>
                </a:solidFill>
                <a:latin typeface="微软雅黑"/>
                <a:ea typeface="微软雅黑"/>
              </a:rPr>
              <a:t>月度例会与首席顾问对接 · 经营分析与专题研究 · 重大项目与供应商方案评审 · 季度行业与 AI 进展简报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09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常见问题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咨询相关问题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企业管理与人工智能咨询服务方案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572768"/>
            <a:ext cx="54864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19" y="1572768"/>
            <a:ext cx="356616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咨询之后是否必须由 0worker 实施？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572768"/>
            <a:ext cx="6522415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不必须。规划、可研、选型报告与招标技术规范归委托方所有，可用于公开招标，由委托方自主选择实施单位。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1534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153412"/>
            <a:ext cx="54864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19" y="2153412"/>
            <a:ext cx="356616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没有信息化基础的企业能做吗？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2153412"/>
            <a:ext cx="6522415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可以。管理咨询不依赖系统基础；数字化和 AI 咨询会先评估现状，从流程和数据基础补起，不建议一开始就上大系统。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734056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34056"/>
            <a:ext cx="54864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19" y="2734056"/>
            <a:ext cx="356616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多长时间能看到效果？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2734056"/>
            <a:ext cx="6522415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快速诊断 2 周出结论；降本、流程类专项一般在方案落地后 3~6 个月，能从成本、周期等指标上看到变化；规划类咨询的效果体现在后续项目的立项和执行上。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314700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4700"/>
            <a:ext cx="54864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19" y="3314700"/>
            <a:ext cx="356616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和软件厂商免费做的方案有什么区别？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0" y="3314700"/>
            <a:ext cx="6522415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厂商方案通常围绕自己的产品；我们按委托方需求比选，选型依据写进报告，成果归委托方所有，可直接用于公开招标。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3895344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3895344"/>
            <a:ext cx="54864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88719" y="3895344"/>
            <a:ext cx="356616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如何保证资料与数据的保密？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0" y="3895344"/>
            <a:ext cx="6522415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签订保密协议；访谈资料与业务数据在委托方指定的环境中处理，项目结束后按约定归还或销毁。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4475988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4475988"/>
            <a:ext cx="54864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8719" y="4475988"/>
            <a:ext cx="356616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咨询费如何支付？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0" y="4475988"/>
            <a:ext cx="6522415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固定总价按签约、中期汇报、终稿验收分阶段支付；人天计费按月结算；年度顾问按季度预付；效果分成按约定的核算周期结算。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" y="505663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" y="5056632"/>
            <a:ext cx="54864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88719" y="5056632"/>
            <a:ext cx="356616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咨询成果能否用于立项评审与专项申报？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0" y="5056632"/>
            <a:ext cx="6522415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可以。可研报告、投资估算与效益测算按评审要求编制，并可提供评审答辩支持。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" y="5637276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" y="5637276"/>
            <a:ext cx="54864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88719" y="5637276"/>
            <a:ext cx="3566160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微软雅黑"/>
                <a:ea typeface="微软雅黑"/>
              </a:rPr>
              <a:t>规模较小的单位是否适合做咨询？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0" y="5637276"/>
            <a:ext cx="6522415" cy="5806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可以从 2 周的企业经营快速诊断开始，先确认问题和先后顺序，再决定是否做专项。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66928"/>
            <a:ext cx="45720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>
                <a:solidFill>
                  <a:srgbClr val="E67E22"/>
                </a:solidFill>
                <a:latin typeface="Bahnschrift"/>
                <a:ea typeface="微软雅黑"/>
              </a:rPr>
              <a:t>0</a:t>
            </a:r>
            <a:r>
              <a:rPr sz="1200" b="1">
                <a:solidFill>
                  <a:srgbClr val="FFFFFF"/>
                </a:solidFill>
                <a:latin typeface="Bahnschrift"/>
                <a:ea typeface="微软雅黑"/>
              </a:rPr>
              <a:t>worker.com</a:t>
            </a:r>
            <a:r>
              <a:rPr sz="1200" b="0">
                <a:solidFill>
                  <a:srgbClr val="A2A9B1"/>
                </a:solidFill>
                <a:latin typeface="Bahnschrift"/>
                <a:ea typeface="微软雅黑"/>
              </a:rPr>
              <a:t>   |   无人工业智能体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9164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 spc="100">
                <a:solidFill>
                  <a:srgbClr val="F39A3F"/>
                </a:solidFill>
                <a:latin typeface="微软雅黑"/>
                <a:ea typeface="微软雅黑"/>
              </a:rPr>
              <a:t>咨询沟通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57400"/>
            <a:ext cx="68580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预约一次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需求沟通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429000"/>
            <a:ext cx="60350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250" b="0">
                <a:solidFill>
                  <a:srgbClr val="A2A9B1"/>
                </a:solidFill>
                <a:latin typeface="微软雅黑"/>
                <a:ea typeface="微软雅黑"/>
              </a:rPr>
              <a:t>请告知单位、咨询目标和期望时间。我们先安排约 60 分钟的需求沟通，再提供咨询建议书和报价。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4434840"/>
            <a:ext cx="6035040" cy="10972"/>
          </a:xfrm>
          <a:prstGeom prst="rect">
            <a:avLst/>
          </a:prstGeom>
          <a:solidFill>
            <a:srgbClr val="2A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443484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A2A9B1"/>
                </a:solidFill>
                <a:latin typeface="微软雅黑"/>
                <a:ea typeface="微软雅黑"/>
              </a:rPr>
              <a:t>咨询邮箱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0239" y="443484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FFFFFF"/>
                </a:solidFill>
                <a:latin typeface="Bahnschrift"/>
                <a:ea typeface="微软雅黑"/>
              </a:rPr>
              <a:t>contact@0worker.com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4892040"/>
            <a:ext cx="6035040" cy="10972"/>
          </a:xfrm>
          <a:prstGeom prst="rect">
            <a:avLst/>
          </a:prstGeom>
          <a:solidFill>
            <a:srgbClr val="2A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489204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A2A9B1"/>
                </a:solidFill>
                <a:latin typeface="微软雅黑"/>
                <a:ea typeface="微软雅黑"/>
              </a:rPr>
              <a:t>咨询服务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489204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FFFFFF"/>
                </a:solidFill>
                <a:latin typeface="Bahnschrift"/>
                <a:ea typeface="微软雅黑"/>
              </a:rPr>
              <a:t>0worker.com/consulting/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349240"/>
            <a:ext cx="6035040" cy="10972"/>
          </a:xfrm>
          <a:prstGeom prst="rect">
            <a:avLst/>
          </a:prstGeom>
          <a:solidFill>
            <a:srgbClr val="2A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34924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A2A9B1"/>
                </a:solidFill>
                <a:latin typeface="微软雅黑"/>
                <a:ea typeface="微软雅黑"/>
              </a:rPr>
              <a:t>行业方案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534924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FFFFFF"/>
                </a:solidFill>
                <a:latin typeface="Bahnschrift"/>
                <a:ea typeface="微软雅黑"/>
              </a:rPr>
              <a:t>0worker.com/downloads/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5806440"/>
            <a:ext cx="6035040" cy="10972"/>
          </a:xfrm>
          <a:prstGeom prst="rect">
            <a:avLst/>
          </a:prstGeom>
          <a:solidFill>
            <a:srgbClr val="2A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458200" y="1691640"/>
            <a:ext cx="3063240" cy="384048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wechat-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248" y="2011680"/>
            <a:ext cx="2295144" cy="22951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732520" y="4434840"/>
            <a:ext cx="2514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微信扫码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32520" y="4773168"/>
            <a:ext cx="2514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微信扫码联系（备注：行业 + 单位）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0worker · 工业人工智能驻场交付 · https://0worker.com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企业管理与人工智能咨询服务方案</dc:title>
  <dc:subject>面向企业与机构的管理咨询、数字化咨询与 AI 咨询：解决哪些问题、服务内容、服务对象、带来的改变、收费方式与参考价格。</dc:subject>
  <dc:creator>0worker</dc:creator>
  <cp:keywords>0worker, 0worker, 企业咨询, 管理咨询, 降本增效, 流程优化, 数字化转型规划, 人工智能咨询, AI 规划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