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区间下限</c:v>
                </c:pt>
              </c:strCache>
            </c:strRef>
          </c:tx>
          <c:spPr>
            <a:solidFill>
              <a:srgbClr val="8A94A6"/>
            </a:solidFill>
          </c:spPr>
          <c:cat>
            <c:strRef>
              <c:f>Sheet1!$A$2:$A$10</c:f>
              <c:strCache>
                <c:ptCount val="9"/>
                <c:pt idx="0">
                  <c:v>灾害预警与事故损失避免</c:v>
                </c:pt>
                <c:pt idx="1">
                  <c:v>井下减人与固定岗位无人值守</c:v>
                </c:pt>
                <c:pt idx="2">
                  <c:v>采掘接续与生产组织优化（产量稳定）</c:v>
                </c:pt>
                <c:pt idx="3">
                  <c:v>设备预测性维护与主运节能</c:v>
                </c:pt>
                <c:pt idx="4">
                  <c:v>洗选回收率与配煤销售优化</c:v>
                </c:pt>
                <c:pt idx="5">
                  <c:v>按需通风与供电排水节能</c:v>
                </c:pt>
                <c:pt idx="6">
                  <c:v>备件库存与吨煤成本管控</c:v>
                </c:pt>
                <c:pt idx="7">
                  <c:v>规程问答、日报与培训提效</c:v>
                </c:pt>
                <c:pt idx="8">
                  <c:v>数据打通与网络安全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2000</c:v>
                </c:pt>
                <c:pt idx="1">
                  <c:v>1500</c:v>
                </c:pt>
                <c:pt idx="2">
                  <c:v>1500</c:v>
                </c:pt>
                <c:pt idx="3">
                  <c:v>1000</c:v>
                </c:pt>
                <c:pt idx="4">
                  <c:v>1000</c:v>
                </c:pt>
                <c:pt idx="5">
                  <c:v>500</c:v>
                </c:pt>
                <c:pt idx="6">
                  <c:v>500</c:v>
                </c:pt>
                <c:pt idx="7">
                  <c:v>300</c:v>
                </c:pt>
                <c:pt idx="8">
                  <c:v>300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区间上限</c:v>
                </c:pt>
              </c:strCache>
            </c:strRef>
          </c:tx>
          <c:spPr>
            <a:solidFill>
              <a:srgbClr val="A51C1C"/>
            </a:solidFill>
          </c:spPr>
          <c:cat>
            <c:strRef>
              <c:f>Sheet1!$A$2:$A$10</c:f>
              <c:strCache>
                <c:ptCount val="9"/>
                <c:pt idx="0">
                  <c:v>灾害预警与事故损失避免</c:v>
                </c:pt>
                <c:pt idx="1">
                  <c:v>井下减人与固定岗位无人值守</c:v>
                </c:pt>
                <c:pt idx="2">
                  <c:v>采掘接续与生产组织优化（产量稳定）</c:v>
                </c:pt>
                <c:pt idx="3">
                  <c:v>设备预测性维护与主运节能</c:v>
                </c:pt>
                <c:pt idx="4">
                  <c:v>洗选回收率与配煤销售优化</c:v>
                </c:pt>
                <c:pt idx="5">
                  <c:v>按需通风与供电排水节能</c:v>
                </c:pt>
                <c:pt idx="6">
                  <c:v>备件库存与吨煤成本管控</c:v>
                </c:pt>
                <c:pt idx="7">
                  <c:v>规程问答、日报与培训提效</c:v>
                </c:pt>
                <c:pt idx="8">
                  <c:v>数据打通与网络安全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6000</c:v>
                </c:pt>
                <c:pt idx="1">
                  <c:v>4000</c:v>
                </c:pt>
                <c:pt idx="2">
                  <c:v>4000</c:v>
                </c:pt>
                <c:pt idx="3">
                  <c:v>3000</c:v>
                </c:pt>
                <c:pt idx="4">
                  <c:v>3000</c:v>
                </c:pt>
                <c:pt idx="5">
                  <c:v>1500</c:v>
                </c:pt>
                <c:pt idx="6">
                  <c:v>1500</c:v>
                </c:pt>
                <c:pt idx="7">
                  <c:v>1000</c:v>
                </c:pt>
                <c:pt idx="8">
                  <c:v>1000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85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9DEE5"/>
            </a:solidFill>
          </a:ln>
        </c:spPr>
        <c:txPr>
          <a:bodyPr/>
          <a:lstStyle/>
          <a:p>
            <a:pPr>
              <a:defRPr sz="950"/>
            </a:pPr>
          </a:p>
        </c:txPr>
        <c:crossAx val="-2113994440"/>
        <c:crosses val="max"/>
        <c:auto val="1"/>
        <c:lblAlgn val="ctr"/>
        <c:lblOffset val="100"/>
        <c:noMultiLvlLbl val="0"/>
      </c:catAx>
      <c:valAx>
        <c:axId val="-2113994440"/>
        <c:scaling>
          <c:max val="7000.0"/>
          <c:min val="0.0"/>
        </c:scaling>
        <c:delete val="0"/>
        <c:axPos val="b"/>
        <c:majorGridlines>
          <c:spPr>
            <a:ln>
              <a:solidFill>
                <a:srgbClr val="D9DEE5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950"/>
          </a:pPr>
        </a:p>
      </c:txPr>
    </c:legend>
    <c:dispBlanksAs val="gap"/>
  </c:chart>
  <c:txPr>
    <a:bodyPr/>
    <a:lstStyle/>
    <a:p>
      <a:pPr>
        <a:defRPr sz="950">
          <a:solidFill>
            <a:srgbClr val="1F2D3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3246120"/>
            <a:ext cx="12191695" cy="3611880"/>
          </a:xfrm>
          <a:prstGeom prst="rect">
            <a:avLst/>
          </a:prstGeom>
          <a:solidFill>
            <a:srgbClr val="1F2D3D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67E22"/>
                </a:solidFill>
                <a:latin typeface="微软雅黑"/>
                <a:ea typeface="微软雅黑"/>
              </a:rPr>
              <a:t>AI × 煤矿 · 应用场景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520440"/>
            <a:ext cx="100584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972800" cy="1737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在中国煤矿行业的应用场景【2026方案】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728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E8EDF2"/>
                </a:solidFill>
                <a:latin typeface="微软雅黑"/>
                <a:ea typeface="微软雅黑"/>
              </a:rPr>
              <a:t>以 AI 能力为纲 · 25 个落到各部门各区队的场景 · 减人增安提效测算与实施路径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AI 正在改变煤矿运行：五种能力，看得见的减人增安提效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从“能聊天”到“能干活”—— 视觉盯井下、模型排接续调系统、大模型答规程写日报，这是本方案 25 个场景的能力基础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517904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517904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视觉感知与多模态识别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让井下多一双不疲劳的眼睛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安监处 · 机电 / 运输区 · 综采区 · 调度室 · 洗选厂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9152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14016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414016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逻辑推理与问题解决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让机器会排产、会调度、会算账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调度室 · 机电部 · 通防部 · 洗选 / 运销 · 供应 / 经营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55264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310128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310128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代码与软件工程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让机器帮信息中心接系统、写工具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信息中心 · 地测部 · 各区队 · 网络安全 · 系统改造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51376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自然语言理解与知识管理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让规程问得清、报告写得快、经验传得下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安监处 · 调度室 · 培训中心 · 地测 / 通防 · 机电部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47488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5102351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102351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数据建模与预测预警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让煤矿提前知道会出什么事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通防部 · 地测 / 防冲办 · 机电部 · 安监处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4360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1463040"/>
            <a:ext cx="4343400" cy="448056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519" y="1572768"/>
            <a:ext cx="3977639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E67E22"/>
                </a:solidFill>
                <a:latin typeface="微软雅黑"/>
                <a:ea typeface="微软雅黑"/>
              </a:rPr>
              <a:t>效果对比　</a:t>
            </a: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传统方式 → AI 方式（行业参考区间）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02996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皮带巡检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02996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每班步行 10 公里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69880" y="202996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远程识别 98%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19" y="250431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250431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卸压钻孔施工审核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250431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 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9880" y="250431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10 分钟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19" y="297865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19" y="297865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掘进工作面人数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297865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 人 / 班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69880" y="297865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5 人 / 班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19" y="345300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89519" y="345300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瓦斯异常发现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6840" y="345300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超限报警后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9880" y="345300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提前数小时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19" y="392734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89519" y="392734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调度日报编制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2734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2~3 小时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69880" y="392734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10 分钟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19" y="440169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89519" y="440169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大型设备故障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6840" y="440169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坏了才修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69880" y="440169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提前 3~7 天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19" y="487603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89519" y="487603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规程条款查询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87603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翻纸质规程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69880" y="487603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秒级带出处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19" y="5350382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89519" y="5350382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系统数据打通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5350382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1~3 个月 / 接口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9880" y="5350382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5989320"/>
            <a:ext cx="112928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政策牵引：国家矿山安监局等七部门《关于深入推进矿山智能化建设促进矿山安全发展的指导意见》（2024 年 4 月，2026 年煤矿智能化产能占比 ≥60%、井下人员减少 10% 以上）、八部门《关于加快煤矿智能化发展的指导意见》（2020 年）、《煤矿安全生产条例》（2024 年 5 月施行）、国务院《关于深入实施“人工智能+”行动的意见》（2025 年 8 月）；可对接智能化示范煤矿与安全生产专项。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国内外应用场景与案例：智能化煤矿已经从示范走向规模化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以下均为公开报道数据，说明的是方向与量级；本方案的场景与路径与这些标杆一致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山东能源 × 华为 · 盘古大模型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山东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煤矿行业首个商用 AI 大模型，从“作坊式”到“工厂式”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2023 年 7 月上线，已在 30 多家煤矿推广，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9 个专业 73 个场景、682 个场景实例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落地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主运皮带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异物识别准确率 98%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，减少 20% 井下巡检人员；掘进动作规范识别 90%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卸压钻孔施工审核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3 天 → 10 分钟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，人工审核工作量 -80%；重介密度智能控制精煤产率 +0.2%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来源：新华网、科技日报、华为（2024—2025 年）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0248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0248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9976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兴隆庄煤矿 · 512 路 AI 全场景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山东济宁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首个全场景试点矿：摄像仪都是“电子安全员”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13 个业务模块 56 类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512 路 AI 应用场景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，覆盖采、掘、机、运、安、洗选、防冲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风险识别准确率 ≥95%，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安全隐患发现效率 +80%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；掘进无人截割效率 +30%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洗选按灰分自动调重介密度，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精煤回收率 +1.5 个百分点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；主运 AI 识别异物自动停机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来源：山东能源集团（2025—2026 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296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3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陕煤 · 曹家滩 / 小保当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陕西榆林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智能化采掘减人提效的标杆矿井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曹家滩智能快掘：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掘进作业人数 15 → 5 人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，成巷周期 10 → 4 个月，最高月进尺 2,020 米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小保当智能综采：生产班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15 → 8 人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，回采工效 423 → 602 吨/工，单面年产 950 → 1,350 万吨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陕煤集团：采掘单班人数 -50%，累计压减井下用工 1.4 万人，全员工效 +44%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来源：西安建筑科技大学、智能矿山网、人民日报（2023—2025 年）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矿山安监局 · 煤炭工业协会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912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智能化煤矿从示范走向规模化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截至 2025 年底全国建成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智能化煤矿 1,066 处，智能化产能占比超 65%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，在运无人驾驶矿卡超 4,000 台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《煤矿智能化发展蓝皮书》：1,806 个智能化采掘工作面，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超 1.6 万个固定岗位无人值守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“十四五”累计投资超 1,071 亿元；2025 年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百万吨死亡率降至 0.045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，创历史最好水平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来源：国家矿山安监局、中国煤炭工业协会（2025—2026 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70248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70248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79976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徐矿 · 张双楼煤矿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江苏徐州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灾害严重矿井“智能防灾优先”的建设模式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“1+3+N”：一个智能调度中心、一张图 + 一张网 + 一朵云、N 个采掘防冲控制系统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取消夜班生产，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综采工区减人 62 人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，深部复杂条件生产班 9 人以内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固定岗位、矸石分选岗位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减人 96 人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，实现井上下全面感知与动态预测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来源：国家矿山安监局《煤矿智能化发展蓝皮书》（2025 年）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83296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3296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3023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澳大利亚 · 力拓皮尔巴拉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8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澳大利亚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全球最大无人矿卡车队与远程运营中心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360 余台无人矿卡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（约 84% 车队）分布 10 个矿区，承担约 80% 日产量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累计运行 890 万小时、运输 48 亿吨，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设备有效利用率 +15%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，1 名调度员管 25 台车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自动驾驶重载铁路与近 40 台无人钻机；管理层：自动化后“业务显著更安全”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来源：International Mining、BBC（2024 年）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053328"/>
            <a:ext cx="1129284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共同规律：先把数据打通，再从皮带巡检、违章识别、快掘减人等最痛的点切入；AI 识别、人工确认、边用边学，验证达标后再复制到全矿全集团 —— 这也是本方案的路径。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053328"/>
            <a:ext cx="64008" cy="3840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视觉感知与多模态识别能力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让井下多一双不疲劳的眼睛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安监处 · 井下人员违章行为 AI 识别（安全帽 / 自救器 / 危险区闯入 / 睡岗）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机电部 / 运输区 · 主运输皮带 AI 巡检（异物 / 大块 / 跑偏 / 撕裂 / 堆煤 / 托辊温度）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生产技术部 / 综采区 · 采掘工作面视觉识别（煤岩识别 / 支架姿态 / 片帮 / 锚固剂规范）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调度室 / 运输区 · 辅助运输与关键区域安全识别（无轨胶轮车 / 猴车 / 井口 / 禁入区）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洗选厂 / 地面 · 洗选、储装运视觉（煤质灰分估算 / 装车防超载撒漏 / 储煤场火点）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安监处 · 井下人员违章行为 AI 识别（安全帽 / 自救器 / 危险区闯入 / 睡岗）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不戴自救器、闯禁区、睡岗：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秒级发现、推送到区队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井下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几百路摄像头只在出事后回看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，安检员一个班走不完全矿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“三违”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靠抓现行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，抓到的是少数，处罚靠人情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危险区闯入、睡岗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没人看见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，事故追溯才发现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利旧井下现有摄像仪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，视觉模型识别未戴安全帽 / 自救器、闯入危险区、睡岗、违章乘皮带，秒级推送调度室与区队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事件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自动关联人员定位与班次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，形成三违台账，处置结果闭环回传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自然语言定义新规则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一天上线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：如“检修班允许进入运输巷”，减少误报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违章行为发现（原事后回看）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违章识别准确率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“三违”次数（3 个月内）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利旧摄像仪 1~2 个月上线首批规则；与人员定位、安全监控系统对接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机电部 / 运输区 · 主运输皮带 AI 巡检（异物 / 大块 / 跑偏 / 撕裂 / 堆煤 / 托辊温度）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皮带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异物识别 98%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，巡检工不再每班走 10 公里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皮带异物识别准确率（山东能源实绩）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主运皮带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几公里长，巡检工每班步行 10 公里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，看不过来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大块煤、锚杆、木料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卡堵撕裂皮带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，一次停产几小时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跑偏、堆煤、托辊发热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靠听靠摸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，隐患看不见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皮带机头、转载点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视觉识别异物 / 大块 / 跑偏 / 撕裂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，异物自动停机联锁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托辊温度、声纹、堆煤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多模态感知，异常提前预警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巡检工转为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远程集控 + 按需处置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，减少固定岗位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井下巡检人员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皮带卡堵停机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利旧摄像仪 + 补装少量点位，1~2 个月；与皮带集控系统联锁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生产技术部 / 综采区 · 采掘工作面视觉识别（煤岩识别 / 支架姿态 / 片帮 / 锚固剂规范）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煤岩、支架、锚固剂：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机器盯工作面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，割煤更准、支护更规范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采煤机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割顶割底靠司机经验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，煤岩识别不准影响煤质与设备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支架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歪斜、压力异常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靠人巡查，片帮冒顶前没人知道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锚固剂用量、搅拌时间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靠自觉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，支护质量不可控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工作面视频 +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煤岩识别模型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辅助采煤机自动调高，减少割顶割底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支架姿态与压力识别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，歪斜、失压、片帮自动提示，联动跟机移架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锚固剂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举起示意即开始识别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：用量、搅拌时间自动判定，不规范即提醒（兴隆庄实践）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掘进动作规范识别（山东能源实绩）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割顶割底与含矸率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支护规范自动留痕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接入工作面视频与电液控数据，2~3 个月；先 1 个综采面试点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调度室 / 运输区 · 辅助运输与关键区域安全识别（无轨胶轮车 / 猴车 / 井口 / 禁入区）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胶轮车、猴车、井口：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人车距离机器算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，把运输事故挡在发生前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辅助运输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事故占比高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，胶轮车超速、人车混行靠人管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猴车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违章乘坐、越位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没人盯，摘挂钩靠自觉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井口、绞车道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禁入区闯入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靠警示牌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巷道交叉口、井口摄像仪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识别人车距离与车速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，超限声光提醒司机并推送调度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猴车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违章乘坐、越位识别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，联动停车与语音提醒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禁入区闯入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自动报警，关联人员定位到人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人车冲突预警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辅助运输违章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禁入区闯入报警覆盖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利旧摄像仪 1~2 个月；与胶轮车管理、猴车控制系统对接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洗选厂 / 地面 · 洗选、储装运视觉（煤质灰分估算 / 装车防超载撒漏 / 储煤场火点）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灰分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视觉估算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、装车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防超载撒漏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、储煤场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火点早发现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灰分估算（原化验 4~8 小时）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煤质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化验滞后 4~8 小时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，配煤靠经验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装车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超载、偏载、撒漏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靠人盯，罚款与投诉不断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储煤场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发现晚，损失煤量又污染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皮带煤流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视觉 + 近红外估算灰分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，分钟级反馈洗选与配煤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装车站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视觉识别装载高度与偏载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，自动控制闸门与提醒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储煤场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热成像 + 视觉火点识别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，自动推送喷淋与巡查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-80%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超载偏载与撒漏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小时级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储煤场火点发现（原天级）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补装近红外与热成像，2~3 个月；与装车站控制系统对接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逻辑推理与问题解决能力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让机器会排产、会调度、会算账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调度室 / 生产技术部 · 采掘接续与生产计划智能排程（三量平衡 / 接续预警）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机电部 · 主运输、供电、排水系统协同优化（皮带集控节能 / 排水避峰）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通防部 · 通风网络解算与按需通风优化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洗选厂 / 运销部 · 洗选参数与配煤销售优化（精煤回收率 / 按热值硫分配煤）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供应部 / 经营部 · 备件材料库存优化与吨煤成本管控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调度室 / 生产技术部 · 采掘接续与生产计划智能排程（三量平衡 / 接续预警）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采掘接续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6 个月看见缺口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，三量平衡不再靠年底赶工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6 个月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接续缺口提前预警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采掘接续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靠经验排、Excel 算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，接续紧张才知道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掘进进尺、地质变化、设备检修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互相牵扯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，计划月月改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三量（开拓 / 准备 / 回采煤量）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平衡失调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，年底突击掘进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按地质、进尺、设备与人员约束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建接续模型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，滚动 12~24 个月推演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多方案对比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：调整掘进队、增加快掘、调整工作面顺序的产量与成本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接续缺口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提前 6 个月预警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到生产技术部与调度室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计划调整频次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年产量稳定性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对接地测、生产、设备数据，2~3 个月；生产技术部主导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机电部 · 主运输、供电、排水系统协同优化（皮带集控节能 / 排水避峰）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皮带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按煤流调速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、排水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避峰用电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：主运供电排水协同节能 10%~15%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皮带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空载满速运行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，煤流少时白耗电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主排水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想到就开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，高峰电价时段排水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供电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峰谷不管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，需量电费年年超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煤流视觉 + 电流数据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皮带集控调速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，多级皮带联动启停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水仓水位、涌水预测与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电价时段建模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，排水自动避峰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全矿电力需量优化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：大功率设备错峰启动，需量电费可控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-10~15%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主运与排水电耗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需量电费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固定岗位无人值守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对接皮带集控、排水自动化与电力监控，1~2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200" b="1" i="0">
                <a:solidFill>
                  <a:srgbClr val="A51C1C"/>
                </a:solidFill>
                <a:latin typeface="微软雅黑"/>
                <a:ea typeface="微软雅黑"/>
              </a:rPr>
              <a:t>2.3　</a:t>
            </a:r>
            <a:r>
              <a:rPr sz="2100" b="1" i="0">
                <a:solidFill>
                  <a:srgbClr val="1F2D3D"/>
                </a:solidFill>
                <a:latin typeface="微软雅黑"/>
                <a:ea typeface="微软雅黑"/>
              </a:rPr>
              <a:t>通防部 · 通风网络解算与按需通风优化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通风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按需供风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：解算分钟级，风机电耗降 10%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通风网络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解算靠人工建模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，一次几天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风机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长期大风量运行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，用风地点变化不调风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局部通风机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开停靠人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，停风瓦斯积聚风险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通风网络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自动解算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：传感数据实时校正，分钟级出解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按采掘布局与瓦斯涌出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按需调风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，主扇变频与风门联动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局扇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风电瓦斯闭锁 + 智能开停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，停风异常即预警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通风网络解算（原数天）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-10%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主通风机电耗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用风地点风量达标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对接通风监测与风机控制，2~3 个月；通防部定规则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洗选厂 / 运销部 · 洗选参数与配煤销售优化（精煤回收率 / 按热值硫分配煤）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重介密度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自动调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、配煤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按合同算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：精煤回收率提 1 个百分点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+1.5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精煤回收率提升（百分点，兴隆庄实绩）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重介密度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靠司机手调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，灰分波动大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加药量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凭经验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，煤泥水浓度忽高忽低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配煤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算不过来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：热值、硫分、价格、库存多目标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按精煤灰分在线数据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自动调节重介密度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，加药量按浓度预测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配煤优化求解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：按合同热值硫分与各煤种库存价格，给出最优配比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洗选与销售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利润看板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：每班回收率、吨煤加工成本、配煤收益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药剂消耗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+3%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配煤销售收益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对接洗选 DCS 与在线灰分仪，2~3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供应部 / 经营部 · 备件材料库存优化与吨煤成本管控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备件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按预测备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、成本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算到区队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：吨煤成本降 5~10 元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备件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多备怕缺、少备积压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，库房积压上千万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材料领用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靠签字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，区队消耗没人算清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吨煤成本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月底才知道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，超了找不到原因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按设备台账、检修计划与故障预测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预测备件需求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，自动生成采购建议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材料领用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扫码到区队到设备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，异常消耗自动提示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吨煤成本日清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：按区队、工序、要素分解，超标自动定位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备件库存资金占用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-5~10 元/吨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吨煤材料成本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日清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成本核算（原月底）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ERP 与设备管理系统，2~3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代码与软件工程能力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让机器帮信息中心接系统、写工具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安全监控、人员定位、工业视频与自动化系统协议适配（KJ 系统 / OPC / Modbus）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/ 地测部 · 矿山数据湖与“一张图”数据治理（地质 / 设备 / 人员 / 生产）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各区队 · 零代码班组工具（隐患台账 / 交接班 / 设备点检 / 材料领用）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矿山工业网络与数据安全（井下环网 / 5G / 边缘节点 / 等保）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智能化验收要求下的存量系统改造与 AI 编程助手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安全监控、人员定位、工业视频与自动化系统协议适配（KJ 系统 / OPC / Modbus）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监控、定位、视频、自动化几十套系统：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接口周期从 3 个月到 2 周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井下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几十个厂商系统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（KJ 系统、集控、定位），协议各不同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智能化验收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要求数据融合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，每次都要补接口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接口文档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过期失真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，改一次牵一片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大模型读协议文档与点表，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自动识别字段语义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（OPC / Modbus / 私有协议）并生成映射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融合平台适配脚本与测试用例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，人工复核上线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统一数据字典与接口规范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（对标《智能化矿山数据融合共享规范》），接口变化自动监测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接口开发周期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字段映射准确率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接口变化自动监测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首期 2~3 个月接入核心系统，是其他场景的前置工程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/ 地测部 · 矿山数据湖与“一张图”数据治理（地质 / 设备 / 人员 / 生产）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地质、设备、人员、生产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一张图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：矿山数据一致性 ≥98%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同一台设备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在 5 个系统 5 个编码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，台账对不上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地质、测量、通防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各画各图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，叠不到一起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领导要一张全矿运行图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要问十几个部门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矿山主数据与统一编码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（设备 / 地点 / 人员），规则 + 机器学习合并重复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地质模型、巷道、传感器、人员定位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统一到一张图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，时空关联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自然语言查数出图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：“本月各区队三违排名”秒级回答，按角色分权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核心数据一致性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取数出图时间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数据访问留痕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与接口打通同步建设，3~4 个月覆盖核心数据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各区队 · 零代码班组工具（隐患台账 / 交接班 / 设备点检 / 材料领用）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隐患台账、交接班、点检、领用：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一句话生成应用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，当天上线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应用开发周期（原数周）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区队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小需求一堆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（隐患台账、交接班记录、点检表），信息中心排不上队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纸质台账、微信群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数据沉不下来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，检查前翻本子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外购小系统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几万一个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，改个字段等厂家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低代码 + 大模型：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一句话描述需求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，自动生成表单、流程、看板、提醒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手机端即用，支持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扫码、拍照、语音填报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，数据进数据底座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按周自动汇总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隐患整改率、点检完成率、材料消耗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50~100 个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每年新增区队应用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纸质台账电子化率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平台部署 1 个月，每区队 1~2 名种子用户滚动推广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矿山工业网络与数据安全（井下环网 / 5G / 边缘节点 / 等保）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井下环网、5G、边缘节点：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先摸清家底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，生产系统不能停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工控设备老旧系统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、默认口令、U 盘随插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勒索病毒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一次中招监控系统瘫痪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，安全监控停就得停产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等保、关基保护、《煤矿安全生产条例》要求趋严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被动监听为主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的资产发现与漏洞扫描，不影响安全监控与自动化系统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整改方案与分区策略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：安全监控网、生产控制网、办公网隔离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实时监测异常访问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（非工作时间登录、批量导出）并告警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网络与工控资产可视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高危漏洞整改率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安全事件响应（原天级）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2~4 周资产摸底，再分阶段整改；配合等保测评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智能化验收要求下的存量系统改造与 AI 编程助手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智能化验收要求下的老系统改造：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编程助手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让周期缩一半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智能化验收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上百项指标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，老系统改造清单长、厂商响应慢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原厂商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已消失或不配合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，源码文档不全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新旧系统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并行测试工作量大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，生产不敢停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解析验收标准与现有功能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，自动生成差距清单与改造方案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编程助手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辅助功能补齐、接口重写、组态迁移，自动生成测试用例与回归脚本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改造成果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沉淀为组件与规范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，多矿复用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改造周期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接口自动化回归覆盖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先选 3~5 套非安全生产系统试点，3~6 个月；配合验收节奏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自然语言理解与知识管理能力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让规程问得清、报告写得快、经验传得下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安监处 / 各区队 · 《煤矿安全规程》与作业规程智能问答（带出处 / 事故案例）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调度室 · 调度日报、班报与生产总结自动生成（语音填报）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培训中心 / 安监处 · 员工安全培训与考试助手（岗位画像 / 三违分析 / 个性化题库）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地测部 / 通防部 · 隐蔽致灾因素普查报告与灾害治理方案辅助编制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机电部 · 设备故障知识库与维修助手（故障树 / 维修记录 / 说明书问答）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安监处 / 各区队 · 《煤矿安全规程》与作业规程智能问答（带出处 / 事故案例）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《规程》、作业规程、事故案例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一问即答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，答案带条款出处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《煤矿安全规程》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几百页、年年改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，一线记不住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作业规程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编制靠复制粘贴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，与现场不符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事故案例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教育时看看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，遇到相似情况想不起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私有化大模型 + RAG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：《规程》、作业规程、措施、事故案例，答案带条款出处，可追问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作业规程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辅助编制与审查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：自动比对《规程》条款，缺项矛盾即提示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按岗位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推送相似事故案例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，班前会自动生成安全提示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规程条款查询响应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作业规程编审时间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答案带出处可追溯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导入知识库 2 周，上线 1 个月；安监处审核内容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调度室 · 调度日报、班报与生产总结自动生成（语音填报）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调度日报、班报、总结：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说话即成文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，2 小时到 10 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调度日报编制（原 2~3 小时）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调度员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每班 2~3 小时填报表写日报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，数据靠电话问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填十几张表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，口径不一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生产总结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月底熬夜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，领导要的分析出不来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对接生产、安全、设备数据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自动生成日报班报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，调度员语音补充即成文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一数一源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：一次填报多表复用，口径自动统一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生成月度生产总结与分析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：异常、原因、建议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重复填报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2~4 小时/班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调度员释放时间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依赖数据底座，1~2 个月；调度室定模板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培训中心 / 安监处 · 员工安全培训与考试助手（岗位画像 / 三违分析 / 个性化题库）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培训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按岗位画像推题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，三违分析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自动找短板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，考试不再走过场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安全培训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统一课件、统一考试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，老工人嫌烦、新工人跟不上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三违记录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只处罚不分析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，同类问题反复出现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培训档案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纸质留痕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，检查前补材料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按岗位、三违记录与考试结果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生成个性化题库与课程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分析三违与隐患数据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：高发类型、时段、班组，针对性培训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培训档案自动归档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，满足监管检查要求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培训按岗位个性化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同类三违复发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培训档案整理时间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对接培训与三违系统，1~2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地测部 / 通防部 · 隐蔽致灾因素普查报告与灾害治理方案辅助编制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隐蔽致灾普查报告、灾害治理方案：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起草时间减 60%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，数据自动填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隐蔽致灾因素普查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报告厚、数据多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，编制数月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瓦斯地质、水文地质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报告靠人翻资料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，版本混乱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治理方案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复制上年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，与新揭露地质不符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对接地测、通防数据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自动填报告数据与图表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，大模型生成初稿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历史报告与钻孔资料知识库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：自然语言检索，引用带出处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治理方案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辅助编制与审查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：对标规范条款，缺项即提示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报告起草时间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数据引用可追溯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方案审查返工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导入历史资料 2~4 周，上线 1~2 个月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机电部 · 设备故障知识库与维修助手（故障树 / 维修记录 / 说明书问答）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设备故障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问机器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：故障树、维修记录、说明书秒级调出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平均修复时间（MTTR）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采煤机、掘进机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故障靠老师傅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，老师傅不在就停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维修记录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纸质散落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，同一故障反复摸索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设备说明书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几百页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，现场翻不了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设备知识库 + 大模型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：说明书、故障树、历史维修记录，现场语音提问秒级回答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维修过程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语音记录自动结构化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，沉淀为案例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故障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根因分析与备件建议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，联动备件库存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秒级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故障知识调出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维修记录结构化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导入说明书与维修记录 2~4 周，上线 1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数据建模与预测预警能力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让煤矿提前知道会出什么事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通防部 · 瓦斯涌出与突出预警、火灾（CO 趋势）预警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地测部 / 防冲办 · 顶板矿压与冲击地压预警（微震 / 应力 / 钻屑）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地测部 · 水害预警（涌水量 / 水位 / 水质 / 老空水）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机电部 · 大型固定设备预测性维护（主通风机 / 主排水泵 / 提升机 / 采煤机 / 皮带）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安监处 · 安全风险动态评估与“三违”趋势预测（班组安全画像）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通防部 · 瓦斯涌出与突出预警、火灾（CO 趋势）预警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瓦斯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提前数小时预警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、CO 趋势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早知火情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，不等超限报警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数小时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瓦斯异常提前预警（原超限报警）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瓦斯监测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超限才报警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，报警时已需撤人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突出预兆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靠指标判读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，多源数据没人合起来看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煤自燃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CO 缓慢上升没人注意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，发现已成火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融合瓦斯、风量、产量、地质数据建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涌出预测模型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，异常趋势提前数小时预警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突出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多指标综合预警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（钻屑、瓦斯解吸、微震），推送通防部与调度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CO、温度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趋势分析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识别自燃早期特征，联动注氮与巡查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瓦斯超限次数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天级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自燃早期发现（原起火后）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对接安全监控系统数据，2~3 个月；通防部定阈值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地测部 / 防冲办 · 顶板矿压与冲击地压预警（微震 / 应力 / 钻屑）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微震、应力、钻屑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多源融合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：冲击地压风险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提前预警到区段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冲击地压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监测系统多、数据孤立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，各看各的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靠专家判读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，夜班没人看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卸压钻孔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施工质量靠抽查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，卸不到位不知道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微震、应力、钻屑、支架压力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多源融合建模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，风险分区分级每班更新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高风险区段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自动推送防冲办与区队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，附卸压措施建议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卸压钻孔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视频 AI 审核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：孔数、孔深、孔距自动判定（山东能源实践）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班级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风险评估更新（原周级）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卸压钻孔审核（原 3 天）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人工审核工作量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对接微震与应力监测系统，2~3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地测部 · 水害预警（涌水量 / 水位 / 水质 / 老空水）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涌水量、水位、水质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联动分析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：老空水、断层水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提前预警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水害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突水前兆分散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：涌水量、水位、水温各自看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老空区、断层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资料不全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，探放水靠经验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水仓、排水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能力够不够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没人算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涌水量、水位、水质、降雨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多源建模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，突水前兆自动预警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老空区、断层、钻孔资料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一张图叠加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，掘进临近自动提示探放水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排水能力与水仓容量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动态评估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，极端情况提前预案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提前数小时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突水前兆预警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掘进临近老空自动提示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探放水盲目工程量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对接水文监测与地测资料，2~3 个月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机电部 · 大型固定设备预测性维护（主通风机 / 主排水泵 / 提升机 / 采煤机 / 皮带）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主扇、主排水、提升机、采煤机：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故障提前 3~7 天预警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，停机减 30%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3~7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故障提前预警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大型固定设备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坏了才修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，主扇停一小时全矿撤人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定期检修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该修的没修、不该修的修了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采煤机、刮板机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关键部件寿命靠经验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接入振动、温度、电流、油液数据建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健康评估与故障预测模型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预测性维护计划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替代定期检修，联动备件与检修班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采煤机、刮板机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关键部件寿命预测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，检修窗口自动建议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非计划停机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维修费用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补装少量传感器，对接设备监控，2~3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安监处 · 安全风险动态评估与“三违”趋势预测（班组安全画像）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班组安全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动态画像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：风险高的班组、时段、岗位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提前干预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安全风险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评估靠年度报告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，一年一次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三违、隐患、事故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数据分散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，趋势看不出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安全奖惩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凭印象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，班组不服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三违、隐患、培训、设备、地质数据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融合建班组风险画像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，每班更新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风险趋势预测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：高发时段、岗位、班组提前推送安监处干预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安全考核自动计算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，口径统一，大模型生成分析报告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班级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风险评估更新（原年度）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高风险班组三违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安全考核统计时间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依赖数据底座，2~3 个月；安监处定指标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技术方案：智能化煤矿 AI 2.0 · 总体架构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一个矿山数据底座、五类模型、25 个场景应用；标准接口松耦合对接，不替换现有安全监控、人员定位与自动化系统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1234440" cy="8412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煤矿应用层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3080" y="1417320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9280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视觉识别类 · 5 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5030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调度优化类 · 5 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7252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数字底座类 · 5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9475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知识助手类 · 5 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169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预警预测类 · 5 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50008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AI 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080" y="2350008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89280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视觉 / 声纹 / 热成像识别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15030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优化求解器（接续 / 通风）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7252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设备健康与故障预测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9475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私有化矿山大模型（RAG / Agent）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169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灾害预警模型（瓦斯 / 冲击）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282696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数据底座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3080" y="3282696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9280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矿山主数据与统一编码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5030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矿山数据湖 · 一张图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7252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地质 / 设备 / 人员数据库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59475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数据质量与分级授权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8169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规程 / 案例 / 说明书知识库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21538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21538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89280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数据融合平台（OPC）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15030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安全监控 / 人员定位接口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7252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视频 / 语音 / 热成像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9475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自动化与集控系统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169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接口自动适配（3.1）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03834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现场层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3080" y="503834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89280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KJ 安全监控 / 人员定位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15030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采掘 / 主运 / 通风集控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37252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井下摄像仪 / 传感器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59475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洗选 DCS / 装车 / 销售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8169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网络与数据安全防护（3.4）</a:t>
            </a:r>
          </a:p>
        </p:txBody>
      </p:sp>
      <p:sp>
        <p:nvSpPr>
          <p:cNvPr id="40" name="Up Arrow 39"/>
          <p:cNvSpPr/>
          <p:nvPr/>
        </p:nvSpPr>
        <p:spPr>
          <a:xfrm>
            <a:off x="8558784" y="1554480"/>
            <a:ext cx="128016" cy="4078224"/>
          </a:xfrm>
          <a:prstGeom prst="up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823960" y="1417320"/>
            <a:ext cx="2926080" cy="21762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安全与合规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私有化部署，数据不出矿区，等保达标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井下设备满足防爆与《煤矿安全规程》要求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安全监控系统独立运行，AI 旁路不干预联锁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个人信息最小化、人员定位数据分级授权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3960" y="3703320"/>
            <a:ext cx="2926080" cy="215798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运行方式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AI 只给建议 → 调度员 / 区队确认 → 成熟后再自动化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任何时候一键切回人工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每条预警可解释：数据、规则、规程依据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安监 / 生产 / 机电 / 通防骨干参与规则与验收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989320"/>
            <a:ext cx="1129284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数据自下而上汇聚、应用自上而下赋能：现有系统不改动，接入层做翻译，数据底座做统一，模型层出结果，应用层给建议、调度员和区队做决定。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方案常规周期：推进步骤与时间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先打底座、先做快赢、再攻核心场景、最后成体系；每一步都用三违次数、隐患发现、工效与设备停机数据说话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417320"/>
            <a:ext cx="882904" cy="34747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2487" y="1417320"/>
            <a:ext cx="1802384" cy="34747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阶段二 · 试点与对标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1447" y="1417320"/>
            <a:ext cx="5480304" cy="3474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阶段三 · 推广与成体系（第 7~18 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445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2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39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36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34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1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29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26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21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8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59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13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10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708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05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03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075688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07568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现状诊断 · 基线指标确认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1" y="2157984"/>
            <a:ext cx="864615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2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47802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数据底座：接口打通 · 一张图治理（3.1 / 3.2）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2151" y="2560320"/>
            <a:ext cx="1784096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4 个月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880360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2880360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快赢场景：皮带巡检 · 违章识别 · 规程问答 · 日报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961891" y="2962656"/>
            <a:ext cx="224383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5 个月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282696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核心场景：接续排程 · 灾害预警 · 设备预维 · 洗选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21632" y="3364991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685032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685032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对标验收（三违 / 隐患 / 工效 / 停机指标月报）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41112" y="3767328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08736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推广复制 · 平台化 · 矿山模型与知识库资产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0072" y="4169664"/>
            <a:ext cx="454253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10 个月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489704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48970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组织赋能 · 职工 AI 素养培训与种子用户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61891" y="4572000"/>
            <a:ext cx="776071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17 个月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7472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539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3316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237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9159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7081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7500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474720" y="5093208"/>
            <a:ext cx="8275320" cy="1828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Diamond 51"/>
          <p:cNvSpPr/>
          <p:nvPr/>
        </p:nvSpPr>
        <p:spPr>
          <a:xfrm>
            <a:off x="429361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71240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M2 基线确认</a:t>
            </a:r>
          </a:p>
        </p:txBody>
      </p:sp>
      <p:sp>
        <p:nvSpPr>
          <p:cNvPr id="54" name="Diamond 53"/>
          <p:cNvSpPr/>
          <p:nvPr/>
        </p:nvSpPr>
        <p:spPr>
          <a:xfrm>
            <a:off x="613257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1019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M6 快赢场景验收</a:t>
            </a:r>
          </a:p>
        </p:txBody>
      </p:sp>
      <p:sp>
        <p:nvSpPr>
          <p:cNvPr id="56" name="Diamond 55"/>
          <p:cNvSpPr/>
          <p:nvPr/>
        </p:nvSpPr>
        <p:spPr>
          <a:xfrm>
            <a:off x="797153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4915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M10 核心场景验收</a:t>
            </a:r>
          </a:p>
        </p:txBody>
      </p:sp>
      <p:sp>
        <p:nvSpPr>
          <p:cNvPr id="58" name="Diamond 57"/>
          <p:cNvSpPr/>
          <p:nvPr/>
        </p:nvSpPr>
        <p:spPr>
          <a:xfrm>
            <a:off x="1164945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10411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M18 平台成体系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4983480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A51C1C"/>
                </a:solidFill>
                <a:latin typeface="微软雅黑"/>
                <a:ea typeface="微软雅黑"/>
              </a:rPr>
              <a:t>关键里程碑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我方提供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算法与矿山大模型能力、防爆视觉与感知设备生态、数据平台、实施与运维团队、职工培训、行业最佳实践与模型资产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6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矿方提供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安监 / 生产 / 机电 / 通防 / 信息骨干参与、数据接口与权限、试点区队与工作面、井下施工与停电配合、基线数据与验收配合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77200" y="5623560"/>
            <a:ext cx="3672840" cy="795527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成果测算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启动前共同确认基线（三违次数、隐患发现、工效、设备停机、电耗、吨煤成本等近 1 年实绩）与测算方法；达到约定指标后结算或按效果付费；不达标不进入推广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预期效果评估（一）：安全与灾害防治类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“典型现状”为井工煤矿常见情况，需以本矿近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安监处 · 井下违章行为识别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发现时效 / 三违次数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事后回看，抓现行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秒级发现，准确率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三违 -50%（3 个月内）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调度 / 运输区 · 辅助运输安全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人车冲突 / 违章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靠警示牌与自觉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秒级预警，违章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禁入区报警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通防部 · 瓦斯与火灾预警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超限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超限才报警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提前数小时，超限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自燃天级发现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地测 / 防冲办 · 冲击地压预警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评估频次 / 钻孔审核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周级评估，审核 3 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班级更新，审核 10 分钟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人工审核 -80%（山东能源）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地测部 · 水害预警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前兆预警 / 探放水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各自看数据，靠经验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提前数小时，临近老空 100% 提示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盲目探放水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安监处 · 安全风险动态评估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评估频次 / 三违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年度评估，凭印象考核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班级更新，高风险班组三违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考核统计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安监处 / 区队 · 规程智能问答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查询响应 / 规程编审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翻纸质规程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秒级带出处，编审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答案 100% 可追溯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培训中心 · 安全培训与考试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个性化 / 复发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统一课件走过场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100% 按岗位，复发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档案整理 -60%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地测 / 通防 · 隐蔽致灾报告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起草时间 / 引用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编制数月，版本混乱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起草 -60%，引用 100% 可追溯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方案返工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预期效果评估（二）：生产与运营效率类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“典型现状”为井工煤矿常见情况，需以本矿近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机电 / 运输区 · 皮带 AI 巡检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识别准确率 / 巡检人员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每班步行 10 公里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异物识别 98%，巡检人员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卡堵停机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综采区 · 工作面视觉识别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规范识别 / 含矸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靠司机经验与自觉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动作规范识别 ≥90%，含矸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支护规范 100% 留痕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洗选 / 地面 · 储装运视觉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灰分反馈 / 超载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化验 4~8 小时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分钟级估算，超载撒漏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火点小时级发现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调度 / 生产技术 · 采掘接续排程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计划调整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接续紧张才知道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6 个月，调整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年产量稳定性 +5%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机电部 · 主运供电排水协同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电耗 / 需量电费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空载满速，随时排水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电耗 -10~15%，需量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固定岗位 100% 无人值守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通防部 · 按需通风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解算时效 / 风机电耗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人工解算数天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分钟级，电耗 -10%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用风地点 100% 达标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洗选 / 运销 · 洗选与配煤优化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精煤回收率 / 药剂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手调密度，凭经验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回收率 +1~1.5 个百分点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配煤收益 +3%（兴隆庄实绩）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供应 / 经营 · 库存与吨煤成本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库存占用 / 成本核算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积压上千万，月底核算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库存 -30%，成本日清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吨煤材料成本 -5~10 元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机电部 · 大型设备预测性维护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停机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坏了才修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3~7 天，停机 -30%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维修费用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37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预期效果评估（三）：机关效能与数字底座类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“典型现状”为井工煤矿常见情况，需以本矿近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调度室 · 调度日报自动生成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编制时间 / 重复填报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每班 2~3 小时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10 分钟，重复填报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每班释放 2~4 小时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机电部 · 设备维修知识助手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MTTR / 知识调出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靠老师傅，纸质记录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MTTR -30%，秒级调出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维修记录 100% 结构化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系统协议适配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接口周期 / 映射准确率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1~3 个月，接一次谈一次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-60%，映射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接口变化 100% 自动监测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 / 地测 · 数据湖与一张图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数据一致性 / 取数时间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5 个系统 5 个编码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一致性 ≥98%，取数 -80%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数据访问留痕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各区队 · 零代码班组工具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应用开发周期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 + 外购费用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小时级，每年 50~100 个应用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纸质台账电子化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矿山网络与数据安全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资产可视 / 漏洞整改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资产不清，默认口令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资产 100% 可视，整改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事件响应小时级（原天级）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657061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存量系统改造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改造周期 / 成本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清单长、厂商响应慢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-50%，成本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接口回归自动化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预期效果评估（四）：年综合效益量级对比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以年产 500 万吨的井工煤矿为例，万元/年，含事故损失避免、人力释放折算、产量稳定与成本节约；区间为行业参考值，以基线对标为准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325880"/>
          <a:ext cx="7680960" cy="5029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66760" y="1325880"/>
            <a:ext cx="3383280" cy="502920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37160" rIns="201168" bIns="13716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合计潜在综合效益（年产 500 万吨井工矿）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0.9~2.5 亿元/年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井下作业人员（2026 年政策目标 -10% 以上）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-10%~-20%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首年试点可实现比例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20%~30%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力拓皮尔巴拉：360 余台无人矿卡承担约 80% 日产量，设备有效利用率 +15%。首年建议：2~3 个快赢场景 + 1~2 个核心场景，先把 20%~30% 做实，再复制推广。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39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方案术语与数据来源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数据来源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691640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91640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矿山企业与主管部门公开成果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国家矿山安监局、中国煤炭工业协会及山东能源、陕煤集团、徐矿集团等在官方渠道与主流媒体公开发布的数据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459736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59736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9736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国际标杆公开资料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力拓（Rio Tinto）与小松 AHS 无人矿卡公开数据、BBC 与 International Mining 报道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27832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227832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227832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我方工程经验与技术文献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智能化煤矿项目实施经验、行业技术文献与标准（《煤矿智能化建设指南》、《智能化矿山数据融合共享规范》、等保 2.0、防爆认证等）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14215"/>
            <a:ext cx="5120640" cy="914400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54864" rIns="109728" bIns="54864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使用说明　</a:t>
            </a:r>
            <a:r>
              <a:rPr sz="980" b="0" i="0">
                <a:solidFill>
                  <a:srgbClr val="1F2D3D"/>
                </a:solidFill>
                <a:latin typeface="微软雅黑"/>
                <a:ea typeface="微软雅黑"/>
              </a:rPr>
              <a:t>本方案所有效果指标均为行业参考区间，不是对本矿的承诺值；具体项目以双方共同确认的基线数据（近 1 年实绩）、测算方法与验收标准为准，试点达标后再进入推广与结算。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014215"/>
            <a:ext cx="64008" cy="9144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5038344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政策依据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312664"/>
            <a:ext cx="5120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国家矿山安监局等七部门《关于深入推进矿山智能化建设促进矿山安全发展的指导意见》（2024 年 4 月）；八部门《关于加快煤矿智能化发展的指导意见》（发改能源〔2020〕283 号）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《煤矿安全生产条例》（国务院令第 774 号，2024 年 5 月施行）；《煤矿安全规程》（2022 年修订）；国家矿山安监局《煤矿智能化建设指南（2021 年版）》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国务院《关于深入实施“人工智能+”行动的意见》（国发〔2025〕11 号，2025 年 8 月）；《智能化矿山数据融合共享规范》；网络安全等级保护与关键信息基础设施保护要求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方案术语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大模型（LLM）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以海量文本训练的大规模语言模型，能理解生成自然语言与代码；规程问答、日报生成、知识库的基础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691640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154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多模态大模型 / 视觉识别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同时理解视频、声纹、热成像与文字，可用自然语言定义井下识别规则，小样本快速训练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15400" y="1691640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RAG 检索增强生成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大模型先在规程、案例、说明书库中检索再回答，答案带出处、不“胡说”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0" y="2624328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154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矿山数据湖 / 一张图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汇聚地质、设备、人员、生产、安全数据并统一编码，在同一时空坐标下叠加展示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15400" y="2624328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采掘接续 / 三量平衡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开拓、准备、回采煤量的平衡关系；接续排程保证工作面按时形成、产量稳定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3557016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154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预测性维护（PdM）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基于振动、温度、电流等数据预测设备故障与寿命，按状态检修替代定期检修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3557016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私有化部署 / 等保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系统与模型部署在矿区机房或集团私有云，数据不出矿；满足网络安全等级保护要求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0" y="4489704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154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智能化示范煤矿 / 分类分级验收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国家矿山安监局与能源局组织的智能化煤矿建设与验收体系，按矿井条件分类分级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489704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冲击地压 / 隐蔽致灾因素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煤岩体突然破坏释放能量的动力灾害；隐蔽致灾因素普查是灾害治理的法定前置工作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0" y="5422392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154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人机协同 / 旁路建议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AI 只给建议、不替调度员做决定，不干预安全监控联锁，由人确认后执行；矿山 AI 落地的安全起步方式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915400" y="5422392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1887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4800" b="1" i="0">
                <a:solidFill>
                  <a:srgbClr val="FFFFFF"/>
                </a:solidFill>
                <a:latin typeface="微软雅黑"/>
                <a:ea typeface="微软雅黑"/>
              </a:rPr>
              <a:t>感谢聆听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383280"/>
            <a:ext cx="118872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11880"/>
            <a:ext cx="10515600" cy="640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0" i="0">
                <a:solidFill>
                  <a:srgbClr val="E8EDF2"/>
                </a:solidFill>
                <a:latin typeface="微软雅黑"/>
                <a:ea typeface="微软雅黑"/>
              </a:rPr>
              <a:t>期待与您携手，把人工智能真正落到每一个区队、每一个工作面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4754880"/>
            <a:ext cx="10515600" cy="12252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联系作者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richard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人工智能与大模型在煤矿行业的应用场景　|　2026 年 9 月　|　编制人：richard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4251960"/>
            <a:ext cx="1289304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人工智能与大模型在煤矿行业的应用场景</dc:title>
  <dc:subject>25 个场景，覆盖各部门各区队，附减人增安提效测算与实施路径</dc:subject>
  <dc:creator>0worker</dc:creator>
  <cp:keywords/>
  <dc:description>generated using python-pptx</dc:description>
  <cp:lastModifiedBy>0worker</cp:lastModifiedBy>
  <cp:revision>1</cp:revision>
  <dcterms:created xsi:type="dcterms:W3CDTF">2013-01-27T09:14:16Z</dcterms:created>
  <dcterms:modified xsi:type="dcterms:W3CDTF">2013-01-27T09:15:58Z</dcterms:modified>
  <cp:category/>
</cp:coreProperties>
</file>