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区间下限</c:v>
                </c:pt>
              </c:strCache>
            </c:strRef>
          </c:tx>
          <c:spPr>
            <a:solidFill>
              <a:srgbClr val="8A94A6"/>
            </a:solidFill>
          </c:spPr>
          <c:cat>
            <c:strRef>
              <c:f>Sheet1!$A$2:$A$10</c:f>
              <c:strCache>
                <c:ptCount val="9"/>
                <c:pt idx="0">
                  <c:v>贷后预警减少不良损失</c:v>
                </c:pt>
                <c:pt idx="1">
                  <c:v>审贷尽调提效与放款</c:v>
                </c:pt>
                <c:pt idx="2">
                  <c:v>客户经营与流失挽留</c:v>
                </c:pt>
                <c:pt idx="3">
                  <c:v>反欺诈反洗钱损失避免</c:v>
                </c:pt>
                <c:pt idx="4">
                  <c:v>客服与远程银行人力</c:v>
                </c:pt>
                <c:pt idx="5">
                  <c:v>影像 OCR 与柜面运营</c:v>
                </c:pt>
                <c:pt idx="6">
                  <c:v>科技研发与监管报送</c:v>
                </c:pt>
                <c:pt idx="7">
                  <c:v>合规审计与员工助手</c:v>
                </c:pt>
                <c:pt idx="8">
                  <c:v>现金调运与网点排班优化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3000</c:v>
                </c:pt>
                <c:pt idx="1">
                  <c:v>2000</c:v>
                </c:pt>
                <c:pt idx="2">
                  <c:v>1500</c:v>
                </c:pt>
                <c:pt idx="3">
                  <c:v>1000</c:v>
                </c:pt>
                <c:pt idx="4">
                  <c:v>800</c:v>
                </c:pt>
                <c:pt idx="5">
                  <c:v>800</c:v>
                </c:pt>
                <c:pt idx="6">
                  <c:v>800</c:v>
                </c:pt>
                <c:pt idx="7">
                  <c:v>300</c:v>
                </c:pt>
                <c:pt idx="8">
                  <c:v>300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区间上限</c:v>
                </c:pt>
              </c:strCache>
            </c:strRef>
          </c:tx>
          <c:spPr>
            <a:solidFill>
              <a:srgbClr val="A51C1C"/>
            </a:solidFill>
          </c:spPr>
          <c:cat>
            <c:strRef>
              <c:f>Sheet1!$A$2:$A$10</c:f>
              <c:strCache>
                <c:ptCount val="9"/>
                <c:pt idx="0">
                  <c:v>贷后预警减少不良损失</c:v>
                </c:pt>
                <c:pt idx="1">
                  <c:v>审贷尽调提效与放款</c:v>
                </c:pt>
                <c:pt idx="2">
                  <c:v>客户经营与流失挽留</c:v>
                </c:pt>
                <c:pt idx="3">
                  <c:v>反欺诈反洗钱损失避免</c:v>
                </c:pt>
                <c:pt idx="4">
                  <c:v>客服与远程银行人力</c:v>
                </c:pt>
                <c:pt idx="5">
                  <c:v>影像 OCR 与柜面运营</c:v>
                </c:pt>
                <c:pt idx="6">
                  <c:v>科技研发与监管报送</c:v>
                </c:pt>
                <c:pt idx="7">
                  <c:v>合规审计与员工助手</c:v>
                </c:pt>
                <c:pt idx="8">
                  <c:v>现金调运与网点排班优化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8000</c:v>
                </c:pt>
                <c:pt idx="1">
                  <c:v>5000</c:v>
                </c:pt>
                <c:pt idx="2">
                  <c:v>4000</c:v>
                </c:pt>
                <c:pt idx="3">
                  <c:v>3000</c:v>
                </c:pt>
                <c:pt idx="4">
                  <c:v>2000</c:v>
                </c:pt>
                <c:pt idx="5">
                  <c:v>2000</c:v>
                </c:pt>
                <c:pt idx="6">
                  <c:v>2000</c:v>
                </c:pt>
                <c:pt idx="7">
                  <c:v>1000</c:v>
                </c:pt>
                <c:pt idx="8">
                  <c:v>800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850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overlap val="-1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9DEE5"/>
            </a:solidFill>
          </a:ln>
        </c:spPr>
        <c:txPr>
          <a:bodyPr/>
          <a:lstStyle/>
          <a:p>
            <a:pPr>
              <a:defRPr sz="950"/>
            </a:pPr>
          </a:p>
        </c:txPr>
        <c:crossAx val="-2113994440"/>
        <c:crosses val="max"/>
        <c:auto val="1"/>
        <c:lblAlgn val="ctr"/>
        <c:lblOffset val="100"/>
        <c:noMultiLvlLbl val="0"/>
      </c:catAx>
      <c:valAx>
        <c:axId val="-2113994440"/>
        <c:scaling>
          <c:max val="8000.0"/>
          <c:min val="0.0"/>
        </c:scaling>
        <c:delete val="0"/>
        <c:axPos val="b"/>
        <c:majorGridlines>
          <c:spPr>
            <a:ln>
              <a:solidFill>
                <a:srgbClr val="D9DEE5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85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950"/>
          </a:pPr>
        </a:p>
      </c:txPr>
    </c:legend>
    <c:dispBlanksAs val="gap"/>
  </c:chart>
  <c:txPr>
    <a:bodyPr/>
    <a:lstStyle/>
    <a:p>
      <a:pPr>
        <a:defRPr sz="950">
          <a:solidFill>
            <a:srgbClr val="1F2D3D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Relationship Id="rId3" Type="http://schemas.openxmlformats.org/officeDocument/2006/relationships/image" Target="../media/image39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Relationship Id="rId3" Type="http://schemas.openxmlformats.org/officeDocument/2006/relationships/image" Target="../media/image4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g"/><Relationship Id="rId3" Type="http://schemas.openxmlformats.org/officeDocument/2006/relationships/image" Target="../media/image4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g"/><Relationship Id="rId3" Type="http://schemas.openxmlformats.org/officeDocument/2006/relationships/image" Target="../media/image47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g"/><Relationship Id="rId3" Type="http://schemas.openxmlformats.org/officeDocument/2006/relationships/image" Target="../media/image5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jpg"/><Relationship Id="rId3" Type="http://schemas.openxmlformats.org/officeDocument/2006/relationships/image" Target="../media/image53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jpg"/><Relationship Id="rId3" Type="http://schemas.openxmlformats.org/officeDocument/2006/relationships/image" Target="../media/image55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g"/><Relationship Id="rId3" Type="http://schemas.openxmlformats.org/officeDocument/2006/relationships/image" Target="../media/image57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jpg"/><Relationship Id="rId3" Type="http://schemas.openxmlformats.org/officeDocument/2006/relationships/image" Target="../media/image59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jpg"/><Relationship Id="rId3" Type="http://schemas.openxmlformats.org/officeDocument/2006/relationships/image" Target="../media/image6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jpg"/><Relationship Id="rId3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D3D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3246120"/>
            <a:ext cx="12191695" cy="3611880"/>
          </a:xfrm>
          <a:prstGeom prst="rect">
            <a:avLst/>
          </a:prstGeom>
          <a:solidFill>
            <a:srgbClr val="1F2D3D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E67E22"/>
                </a:solidFill>
                <a:latin typeface="微软雅黑"/>
                <a:ea typeface="微软雅黑"/>
              </a:rPr>
              <a:t>AI × 银行 · 应用场景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3520440"/>
            <a:ext cx="1005840" cy="7315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3657600"/>
            <a:ext cx="10972800" cy="17373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人工智能与大模型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在中国银行业的应用场景【2026方案】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349240"/>
            <a:ext cx="1097280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 i="0">
                <a:solidFill>
                  <a:srgbClr val="E8EDF2"/>
                </a:solidFill>
                <a:latin typeface="微软雅黑"/>
                <a:ea typeface="微软雅黑"/>
              </a:rPr>
              <a:t>以 AI 能力为纲 · 25 个落到信贷、风控、运营、合规、科技各部门的场景 · 效益测算与实施路径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AI 正在改变银行运行：五种能力，看得见的效率差距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从“能聊天”到“能干活”—— OCR 审单据鉴身份、模型审贷盯风险反欺诈、大模型写报告答客户查制度，这是本方案 25 个场景的能力基础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517904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517904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视觉感知与多模态识别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让单据、影像、网点多一双不疲劳的眼睛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运营管理部 · 授信审批 / 普惠 · 安全保卫部 · 柜面 / 远程银行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359152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414016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2414016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逻辑推理与问题解决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让机器会审贷、会盯风险、会算账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授信审批部 · 风险管理部 · 反欺诈 / 反洗钱 · 零售金融部 · 运营管理部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3255264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3310128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3310128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代码与软件工程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让机器帮科技部写代码、接系统、报数据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信息科技部 · 数据管理部 · 各部门 · 安全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151376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4206240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20" y="4206240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自然语言理解与知识管理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让制度问得清、报告自己写、客户答得快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合规 / 法律 · 客服中心 · 普惠 / 客户经理 · 全行 · 审计部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5047488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5102351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88720" y="5102351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数据建模与预测预警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让银行提前知道会出什么事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风险管理部 · 零售金融部 · 资产负债部 · 运营管理部 · 反欺诈 / 消保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5943600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406640" y="1463040"/>
            <a:ext cx="4343400" cy="448056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589519" y="1572768"/>
            <a:ext cx="3977639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 i="0">
                <a:solidFill>
                  <a:srgbClr val="E67E22"/>
                </a:solidFill>
                <a:latin typeface="微软雅黑"/>
                <a:ea typeface="微软雅黑"/>
              </a:rPr>
              <a:t>效果对比　</a:t>
            </a: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传统方式 → AI 方式（行业参考区间）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89519" y="202996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对公财务分析报告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06840" y="202996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数小时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469880" y="202996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分钟级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589519" y="250431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589519" y="250431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小企业尽调报告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06840" y="250431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客户经理手写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69880" y="250431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90% AI 完成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589519" y="297865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589519" y="297865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保函开立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06840" y="297865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30 小时以上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469880" y="297865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2.72 小时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589519" y="345300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589519" y="345300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贷后风险预警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006840" y="345300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逾期后发现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469880" y="345300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提前 45 天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589519" y="392734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589519" y="392734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单客营销分析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06840" y="392734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30 分钟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469880" y="392734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5 分钟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589519" y="440169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589519" y="440169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影像审核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006840" y="440169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人工逐张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469880" y="440169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实时自动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589519" y="487603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589519" y="487603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代码编写效率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006840" y="487603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手工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469880" y="487603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+10%~25%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589519" y="5350382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589519" y="5350382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远程坐席通话时长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006840" y="5350382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行业常规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469880" y="5350382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-10%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7200" y="5989320"/>
            <a:ext cx="1129284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政策牵引：中国人民银行等七部门《推动数字金融高质量发展行动方案》（2024 年 11 月）、国家金融监督管理总局《银行业保险业数字金融高质量发展实施方案》（2025 年 12 月，加快发展“人工智能+金融”）、国务院《关于深入实施“人工智能+”行动的意见》（2025 年 8 月）、《生成式人工智能服务管理暂行办法》；可对接数字金融、普惠金融与智能风控专项。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国内外应用场景与案例：头部银行已经把 AI 用在审贷、风控与服务的日常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以下均为公开报道数据，说明的是方向与量级；本方案的场景与路径与这些标杆一致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招商银行 · AI First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24912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全国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1,386 个智能化场景，AI 等效工时 1,388 万小时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2026 年上半年智能化场景 1,386 个（较 2025 年末 +62%），领域模型 256 个，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AI 等效人工工时 1,388 万小时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小企业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尽调报告 90% 工作量由 AI 完成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；“保函闪电开”从 30 小时以上缩到平均 2.72 小时，投标保函分钟级出函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贷后 AI 智能监测结果采纳率 68%，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预警提醒比传统模式平均提前 45 天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来源：招商银行 2026 年半年报、业绩发布会（2026 年 8 月）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70248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270248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79976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工商银行 · 工银智涌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全国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43400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企业级金融大模型，200 余个场景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同业率先私有化部署 DeepSeek 并接入“工银智涌”，赋能 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20 多个业务领域、200 余个场景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授信审批风控助手“工小审”：制度查询、报告编写、风险评估、审贷建议一体，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对公信贷全场景智慧审贷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远程银行坐席助手“工小慧”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重点场景通话时长压降约 10%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来源：中国金融信息网（2025 年 3 月）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83296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83296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93023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建设银行 · 金融大模型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51008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全国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56448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近 400 个场景，覆盖集团一半以上员工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基于 DeepSeek-R1 微调的推理类金融大模型 2025 年 2 月生产私有化部署，46 个业务领域、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近 400 个场景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授信审批：按财务专家思维链自动生成财务分析报告，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从数小时压缩到分钟级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；2025 年审批受理量两位数增长，平均处理时间 -30%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客户经理单客营销分析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从 30 分钟缩到 5 分钟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；网点问题 AI 助手覆盖率 99.42%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来源：新华财经、中国金融信息网（2025—2026 年）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57200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江南农商行 · 小江智脑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24912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江苏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0352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全栈信创大模型平台，农商行标杆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千亿参数国产开源模型 + 信创 GPU / 操作系统 / 数据库，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23 项岗位 AI 应用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合规风控：大模型影像采集实时自动审核，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节约工时 40 万小时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；企微客服助手效率提高 16 倍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代码辅助工具使用 14.2 万人次，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编码效率 +25%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；实时反欺诈模型 2024 年拦截涉案账户 245 户、冻结 1,629 万元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来源：中国江苏网、中国证券报（2024—2025 年）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270248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270248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379976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省联社 / 农商行 · DeepSeek 本地化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37960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全国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43400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中小银行大模型落地从知识助手起步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陕西农信、福建农信、内蒙古农信、重庆农商行等 2025 年一季度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本地化部署 DeepSeek-R1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首批场景：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行内知识库问答、报告撰写、考试出题、审计辅助、编码辅助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；仪征农商行“仪小聪”覆盖制度、产品、数仓字典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云南、甘肃省联社采购大模型算力，打造营销、风控、内部管理智能体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来源：电子银行网、重庆农商行、江苏农商联合银行（2025 年）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083296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083296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193023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摩根大通 · LLM Suite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51008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美国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56448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20 万以上员工日常使用的生成式 AI 平台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LLM Suite 覆盖 20 万~25 万员工，一半几乎每天使用，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人均每周释放 1~2 小时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自研编程助手使数万名工程师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效率提升 10%~20%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（CIO Lori Beer，2025 年 3 月）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财富顾问找信息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快 95%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；摩根士丹利 AI 助手在顾问团队采纳率 98%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来源：Reuters、American Banker（2025 年）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7200" y="6053328"/>
            <a:ext cx="1129284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共同规律：先把核心、信贷、渠道数据打通并私有化部署模型，再从审贷、尽调报告、客服、编程助手等最痛的点切入；AI 给建议、人工审批、边用边学，验证达标后再复制到全行 —— 这也是本方案的路径。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6053328"/>
            <a:ext cx="64008" cy="384048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视觉感知与多模态识别能力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让单据、影像、网点多一双不疲劳的眼睛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运营管理部 · 单据与影像智能 OCR 审核（开户资料 / 票据 / 凭证 / 合同）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授信审批部 / 普惠金融部 · 信贷资料智能核验（财报 / 流水 / 发票 / 抵押物影像一致性）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安全保卫部 · 网点与自助区安防视频 AI（尾随 / 徘徊 / 遗留物 / 加钞间违规 / 消防通道）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运营管理部 · 柜面与远程业务多模态身份鉴伪（人脸 / 声纹 / 活体 / 证件 / AI 换脸防护）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运营管理部 · 柜面操作合规与服务质检视频 AI（双录 / 印章 / 凭证 / 服务规范）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运营管理部 · 单据与影像智能 OCR 审核（开户资料 / 票据 / 凭证 / 合同）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开户资料、票据、凭证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机器先审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：影像审核实时化，录入少 80%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柜面、集中作业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人工逐张审影像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，一天几千张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手工录入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错漏多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，事后核对返工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夜间、月末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积压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，客户等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OCR + 多模态大模型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识别版式与字段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，身份证、营业执照、票据、合同自动结构化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要件完整性与一致性核验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：印章、签字、日期、金额自动比对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异常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推送人工复核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，正常件直接通过，全程留痕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实时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影像审核（原人工逐张）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-80%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手工录入工时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≥99%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关键字段识别准确率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对接影像平台与集中作业系统，1~2 个月；运营部定规则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授信审批部 / 普惠金融部 · 信贷资料智能核验（财报 / 流水 / 发票 / 抵押物影像一致性）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财报、流水、发票、抵押物照片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交叉核验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：假资料一眼识破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-70%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资料核验人工时间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信贷资料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真伪靠客户经理经验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，PS 财报难发现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流水、发票、纳税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几百页对不起来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抵押物照片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旧图复用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，现场核实成本高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OCR 抽取财报、流水、发票、纳税数据，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交叉勾稽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：收入 vs 流水 vs 开票 vs 纳税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图像鉴伪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：PS 痕迹、重复照片、拍摄时间地点异常识别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不一致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自动标红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，生成核验报告供审批参考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≥90%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资料造假识别率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100%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核验过程留痕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对接信贷系统与影像平台，1~2 个月；授信审批部审核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安全保卫部 · 网点与自助区安防视频 AI（尾随 / 徘徊 / 遗留物 / 加钞间违规 / 消防通道）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尾随、徘徊、遗留物、加钞间违规：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秒级发现、推送到网点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网点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几十路摄像头只在出事后回看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自助区尾随、诈骗分子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徘徊盯梢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发现不了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加钞间、金库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双人操作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靠事后抽查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利旧现有摄像头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，视觉模型识别尾随、徘徊、遗留物、消防通道占用、加钞间单人操作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与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门禁、报警联动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：异常自动通知网点与保卫部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视频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按事件自动索引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，检查与追溯秒级调出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异常事件发现（原事后回看）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加钞间与金库操作合规监测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-80%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视频巡检工时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利旧摄像头 1~2 个月上线首批规则；保卫部审核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运营管理部 · 柜面与远程业务多模态身份鉴伪（人脸 / 声纹 / 活体 / 证件 / AI 换脸防护）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人脸、声纹、活体、证件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多模态鉴伪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：AI 换脸攻击拦得住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远程开户、视频面签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AI 换脸、合成语音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风险上升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证件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翻拍、伪造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单靠人脸识别不够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老年客户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刷脸失败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，体验差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人脸 + 声纹 + 唇语 + 活体 + 证件 OCR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 多模态融合鉴伪，对接 VTM、手机银行、电话银行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深度伪造检测模型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持续更新，对抗换脸与合成语音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失败原因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智能提示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，老年客户转人工辅助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≥99.5%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深度伪造识别率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-90%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身份冒用事件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+20%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老年客户一次通过率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对接渠道与人脸系统，2~3 个月；配合监管备案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8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运营管理部 · 柜面操作合规与服务质检视频 AI（双录 / 印章 / 凭证 / 服务规范）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双录、印章、凭证、服务规范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视频自动质检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：抽查变全检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柜面操作合规全检（原抽查 5%）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柜面操作合规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靠事后抽查 5%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，问题漏得多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理财双录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人工回看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，一段几十分钟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服务规范检查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靠神秘人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，覆盖有限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柜面视频 + 交易流水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联动分析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：印章、签字、凭证交接、双人复核自动核对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双录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语音转写 + 话术合规识别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，缺项自动标记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服务规范（站立迎送、微笑、等候时长）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自动评分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-90%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双录回看工时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-60%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操作风险事件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对接柜面视频与核心流水，2~3 个月；运营部定标准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逻辑推理与问题解决能力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让机器会审贷、会盯风险、会算账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授信审批部 · 智能审贷助手（对公 / 小微：财务分析 / 审贷报告 / 审批建议）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风险管理部 · 贷后风险监测与预警（企业舆情 / 工商司法 / 资金流向 / 抵押物）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反欺诈中心 / 反洗钱部 · 实时交易反欺诈与反洗钱（图模型 / 规则 / 可疑报告生成）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零售金融部 · 客户经营与产品推荐（客户画像 / 名单 / 话术 / 到期承接）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运营管理部 · 网点现金调运、ATM 加钞与人员排班优化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授信审批部 · 智能审贷助手（对公 / 小微：财务分析 / 审贷报告 / 审批建议）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财务分析、审贷报告、审批建议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分钟级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：审贷员看重点，不再翻材料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分钟级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财务分析报告（原数小时，建行实绩）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对公审贷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一户材料几百页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，财务分析写几小时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小微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户数多、单笔小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，审批人力不够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审批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尺度不一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，制度记不住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按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财务专家思维链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自动分析三表、流水、征信，生成财务分析与审贷报告初稿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制度、授信政策 RAG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：准入、限额、行业政策自动比对，不合规项标红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给出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审批建议与风险提示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，审批人确认后签批，全程可解释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-30%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平均审批处理时间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100%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审批建议可解释可追溯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对接信贷与征信数据，2~3 个月；先小微试点，审批人终审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风险管理部 · 贷后风险监测与预警（企业舆情 / 工商司法 / 资金流向 / 抵押物）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舆情、工商司法、资金流向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机器盯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：风险预警提前 45 天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贷后检查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季度一次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，逾期后才知道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几万户贷款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客户经理盯不过来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预警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误报多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，没人看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对接舆情、工商、司法、税务、资金流水，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多源信号融合建预警模型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，按户评分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生成预警说明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：为什么预警、建议动作、核实要点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预警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闭环跟踪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：客户经理核实、采纳率统计、模型持续优化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提前 45 天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风险预警（招行实绩）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≥65%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预警采纳率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-20%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新增不良迁徙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对接信贷与外部数据，2~3 个月；风险管理部定规则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反欺诈中心 / 反洗钱部 · 实时交易反欺诈与反洗钱（图模型 / 规则 / 可疑报告生成）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转账、开卡、跨行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毫秒级反欺诈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：涉案账户拦在前面，可疑报告自动写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电诈、洗钱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手法变化快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，规则追不上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可疑交易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人工排查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，一天几百笔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可疑交易报告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撰写耗时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，格式要求高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图模型 + 规则 + 机器学习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实时监测交易，团伙、资金链路秒级识别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生成可疑交易报告初稿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与排查摘要，反洗钱岗审核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按新案件样本周更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，对抗新手法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毫秒级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交易实时拦截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可疑交易人工排查工时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涉案账户资金损失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对接核心与反洗钱系统，2~3 个月；配合监管报送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零售金融部 · 客户经营与产品推荐（客户画像 / 名单 / 话术 / 到期承接）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客户画像、名单、话术、到期承接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机器算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：单客分析 30 分钟到 5 分钟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5 分钟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单客营销分析（原 30 分钟，建行实绩）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客户经理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几千户管不过来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，只盯大户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理财到期、代发流失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事后才知道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营销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话术千人一面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，转化低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客户数据 + 大模型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生成客户画像与营销建议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，到期承接、产品匹配自动提示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名单优先级排序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：谁最可能流失、谁最可能配置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个性化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话术与产品说明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生成，合规审核后使用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+20%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营销转化率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+15%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理财到期承接率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依赖数据底座与 CRM，2~3 个月；零售部定口径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运营管理部 · 网点现金调运、ATM 加钞与人员排班优化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现金、加钞、排班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统一优化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：库存现金降 20%，不缺钞不闲人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网点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多备现金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怕缺钞，资金占用大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ATM 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加钞靠经验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，节前空钞投诉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柜员排班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忙闲不均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，高峰排队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网点、ATM 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现金需求预测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，调运路线与频次优化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排班优化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：按客流预测排柜员、大堂、弹性窗口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押运、加钞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任务自动生成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，运营部审核下发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-20%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网点与 ATM 现金库存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调运与加钞次数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-25%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高峰客户等候时长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对接现金管理与排班系统，1~2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代码与软件工程能力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让机器帮科技部写代码、接系统、报数据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信息科技部 · AI 编程助手与代码检查（核心 / 信贷 / 渠道系统 · 测试用例）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信息科技部 · 核心 / 信贷 / 渠道系统接口自动适配与信创迁移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信息科技部 / 数据管理部 · 数据治理、监管报送与取数助手（EAST / 1104 / 客户风险）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各部门 · 零代码业务工具（台账 / 流程 / 报表 / 检查清单）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信息科技部 / 安全 · 网络、数据与 AI 模型安全（等保 / 敏感数据 / API / 提示词防护）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信息科技部 · AI 编程助手与代码检查（核心 / 信贷 / 渠道系统 · 测试用例）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写代码、查代码、出测试用例：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编程效率提 20%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，改造不再排队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科技需求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排队半年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，业务等不起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老系统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代码无人敢碰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，文档缺失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测试用例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手工编写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，覆盖不足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私有化部署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代码大模型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：代码生成、补全、解释、重构，按行内规范约束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代码检查与安全扫描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：缺陷、敏感信息、合规问题自动提示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需求文档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自动生成测试用例与脚本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，回归自动化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+10%~25%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编码效率（江南农商行 +25%）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测试用例编写工时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代码合规扫描覆盖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私有化部署 1 个月，先 2~3 个开发团队试点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信息科技部 · 核心 / 信贷 / 渠道系统接口自动适配与信创迁移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核心、信贷、渠道接口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周期 3 个月到 2 周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，信创迁移少踩坑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行内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上百个系统、多家厂商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，接一次谈一次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信创迁移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SQL、存储过程改写量大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接口文档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过期失真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，改一次牵一片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大模型读接口文档与报文，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自动识别字段语义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并生成映射与适配脚本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信创迁移：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SQL / 存储过程自动改写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，生成对比测试用例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统一数据字典与接口规范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，接口变化自动监测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接口开发周期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信创迁移改写工时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接口变化自动监测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首期 2~3 个月接入核心系统，是其他场景的前置工程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18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信息科技部 / 数据管理部 · 数据治理、监管报送与取数助手（EAST / 1104 / 客户风险）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EAST、1104、客户风险报送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自动校验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，取数出图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一句话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-70%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监管报送人工校验工时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监管报送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手工拼数、口径不一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，被罚风险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业务部门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取数排队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，科技疲于写 SQL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数据质量问题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报送时才发现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主数据与统一指标口径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，报送数据自动校验与差错定位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自然语言取数出图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：“本月各支行小微贷款增量”秒级回答，按角色分权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数据质量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规则自动生成与监测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，问题溯源到系统与字段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-80%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取数出图时间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≥98%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核心数据一致性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与接口打通同步建设，3~4 个月覆盖核心数据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各部门 · 零代码业务工具（台账 / 流程 / 报表 / 检查清单）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台账、流程、报表、检查清单：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一句话生成应用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，当天上线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部门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小需求一堆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（台账、审批流、检查表），科技排不上队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Excel、微信群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数据沉不下来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外购小系统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几万一个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，改个字段等厂家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低代码 + 大模型：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一句话描述需求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，自动生成表单、流程、看板、提醒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手机端即用，支持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扫码、拍照、语音填报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，数据进数据底座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按周自动汇总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检查完成率、问题整改率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小时级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应用开发周期（原数周）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50~100 个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每年新增部门应用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≥90%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Excel 台账电子化率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平台部署 1 个月，每部门 1~2 名种子用户滚动推广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信息科技部 / 安全 · 网络、数据与 AI 模型安全（等保 / 敏感数据 / API / 提示词防护）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敏感数据、API、AI 模型：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先摸清家底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，攻击与泄露拦得住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客户数据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分级不清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，导出无管控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开放 API、第三方合作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暴露面增加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提示词注入、数据泄露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新风险，监管备案要求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敏感数据自动发现与分级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，导出、批量查询实时告警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API 资产梳理与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异常调用监测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AI 模型安全防护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：提示词过滤、输出审查、红队测试、备案材料生成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敏感数据与 API 资产可视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≥95%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高危漏洞整改率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大模型应用备案与防护覆盖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先 2~4 周资产摸底，再分阶段整改；配合等保与算法备案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自然语言理解与知识管理能力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让制度问得清、报告自己写、客户答得快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合规部 / 法律事务部 · 监管制度问答与合规审查（制度库 / 新规解读 / 合同审查）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客服中心 / 远程银行 · 智能客服与坐席助手（7×24 问答 / 实时话术 / 工单生成）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普惠金融部 / 客户经理 · 尽调报告、贷后检查报告自动生成（语音录入 / 资料抽取）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全行 · 员工知识助手与办公助手（制度 / 产品 / 公文 / 会议纪要 / 培训考试）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审计部 / 内控合规 · 智能审计与内控检查（非现场审计 / 问题底稿 / 报告生成）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合规部 / 法律事务部 · 监管制度问答与合规审查（制度库 / 新规解读 / 合同审查）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监管新规、行内制度、合同条款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一问即答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，合规审查从天到小时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监管制度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几千份、更新快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，业务记不住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合同审查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法务排队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，一份几天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新规解读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靠开会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，落地慢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私有化大模型 + RAG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：监管法规、行内制度、处罚案例，答案带出处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合同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条款自动比对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范本与监管要求，风险点标红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新规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自动比对行内制度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：哪些制度、流程、系统要改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制度与法规查询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小时级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合同审查（原天级）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答案带出处可追溯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导入制度库 2 周，上线 1 个月；合规部审核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客服中心 / 远程银行 · 智能客服与坐席助手（7×24 问答 / 实时话术 / 工单生成）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7×24 答得准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、坐席实时有提示：通话少 10%，一次解决 ≥90%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-10%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重点场景通话时长（工行实绩）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客服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电话被打爆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，夜间无人应答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坐席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查产品规则翻系统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，客户等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工单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手工录入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，摘要写半天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私有化大模型 + RAG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：产品、流程、费率知识库，智能客服答案带出处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坐席助手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实时转写 + 话术与答案推荐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，情绪识别提示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通话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自动生成工单与摘要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，复杂问题转人工附上下文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≥90%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问题一次解决率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-60%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工单录入工时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导入知识库 2 周，上线 1 个月；对接客服系统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普惠金融部 / 客户经理 · 尽调报告、贷后检查报告自动生成（语音录入 / 资料抽取）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尽调报告、贷后检查报告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说话即成文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：客户经理 90% 工作量交给 AI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小微尽调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一户报告写半天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，客户经理跑不动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贷后检查报告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复制粘贴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，质量差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现场信息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回办公室再补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，遗漏多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现场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语音录入 + 拍照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，大模型抽取征信、流水、工商信息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自动生成尽调报告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贷后检查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自动对比上期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：经营变化、风险信号、建议动作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报告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结构化入库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，审批与风控可直接引用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90%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尽调报告 AI 完成比例（招行实绩）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-70%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报告编制时间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+30%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客户经理走访户数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对接信贷与移动办公，1~2 个月；客户经理终审签字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全行 · 员工知识助手与办公助手（制度 / 产品 / 公文 / 会议纪要 / 培训考试）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制度、公文、纪要、考试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一个助手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：全行员工人均每周省 2 小时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员工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找制度、查产品翻半天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公文、纪要、汇报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格式重于内容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，加班写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培训考试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出题靠人工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，走过场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行内知识助手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：制度、产品、流程问答，答案带出处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公文、会议纪要、汇报材料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辅助起草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，按行内模板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培训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按岗位出题与推课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，考试自动阅卷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2 小时/周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人均释放时间（摩根大通 1~2 小时）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≥80%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员工周活跃率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公文与纪要起草时间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私有化部署 1 个月，全行推广 3 个月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26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审计部 / 内控合规 · 智能审计与内控检查（非现场审计 / 问题底稿 / 报告生成）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非现场审计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全量筛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、底稿报告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自动写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：审计覆盖从抽样到全量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重点业务全量筛查（原抽样）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审计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抽样覆盖低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，问题漏得多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底稿、报告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手工整理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，一次审计几周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问题整改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跟踪靠 Excel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大模型 + 规则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全量非现场筛查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：异常交易、流程违规、制度冲突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审计底稿与报告自动生成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，问题分类、依据、建议一体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整改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闭环跟踪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，逾期自动提醒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-50%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审计报告编制时间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+50%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问题发现数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对接核心与信贷数据，2~3 个月；审计部定规则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数据建模与预测预警能力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让银行提前知道会出什么事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风险管理部 · 信用风险评分与不良预测（小微 / 零售 / 对公 · 迁徙预警）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零售金融部 · 客户流失与资金流向预测（存款流失预警 / 理财到期 / 代发客群）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资产负债部 / 计划财务部 · 流动性与利率风险预测（存款波动 / 现金流 / 定价）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运营管理部 · 网点客流、现金需求与柜员排班预测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反欺诈中心 / 消费者权益保护部 · 电信诈骗受害预警与消费者保护（转账拦截 / 老年客户）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风险管理部 · 信用风险评分与不良预测（小微 / 零售 / 对公 · 迁徙预警）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小微、零售、对公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风险评分滚动更新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：不良迁徙提前一个季度看见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提前 1 季度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不良迁徙预警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风险评级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年审一次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，中间变化看不见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小微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信息少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，靠抵押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不良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发生了才计提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，被动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征信、流水、税务、行为数据建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信用风险评分模型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，月度滚动更新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不良迁徙预测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：按户、按行业、按支行提前预警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生成风险分析报告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：原因、趋势、建议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+15%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评分模型区分度（KS）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-15%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新增不良率（相对）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依赖数据底座，2~3 个月；风险管理部定口径，模型可解释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零售金融部 · 客户流失与资金流向预测（存款流失预警 / 理财到期 / 代发客群）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存款流失、理财到期、代发客群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提前预警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：留住客户比拉新便宜 5 倍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大额存款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转走了才知道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理财到期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没人跟进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，资金流向他行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代发企业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流失前没信号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资金流向、交易频次、产品持有建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流失预测模型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，按户评分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到期承接与挽留建议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自动推送客户经理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代发企业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流失预警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：发薪异常、户数下降自动提示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提前 30 天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客户流失预警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+15%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理财到期承接率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-20%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高价值客户流失率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依赖数据底座与 CRM，1~2 个月；零售部定口径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资产负债部 / 计划财务部 · 流动性与利率风险预测（存款波动 / 现金流 / 定价）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存款波动、现金流、利率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滚动预测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：流动性缺口提前看见，定价有依据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存款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季末冲、月初走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，头寸靠经验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利率下行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净息差承压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，定价靠拍脑袋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流动性指标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月底才算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存款、贷款、同业、市场数据建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流动性与现金流预测模型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，滚动 1~3 个月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存贷定价辅助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：客户贡献、市场利率、FTP 综合建议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监管流动性指标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日度模拟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，缺口提前预警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≤5%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月度存款余额预测偏差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提前 1 个月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流动性缺口预警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+5bp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净息差改善（定价优化）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依赖数据底座，2~3 个月；资产负债部定口径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200" b="1" i="0">
                <a:solidFill>
                  <a:srgbClr val="A51C1C"/>
                </a:solidFill>
                <a:latin typeface="微软雅黑"/>
                <a:ea typeface="微软雅黑"/>
              </a:rPr>
              <a:t>5.4　</a:t>
            </a:r>
            <a:r>
              <a:rPr sz="2100" b="1" i="0">
                <a:solidFill>
                  <a:srgbClr val="1F2D3D"/>
                </a:solidFill>
                <a:latin typeface="微软雅黑"/>
                <a:ea typeface="微软雅黑"/>
              </a:rPr>
              <a:t>运营管理部 · 网点客流、现金需求与柜员排班预测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网点客流、现金、排班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按天预测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：柜员不闲、客户不等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≤10%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日客流预测偏差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网点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忙闲不均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，发薪日排长队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柜员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固定排班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，弹性窗口开不起来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网点转型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该撤该并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没数据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历史客流、代发、节假日建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客流与业务量预测模型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，按网点按小时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排班与弹性窗口建议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，大堂分流引导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网点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效能分析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：客流、业务量、成本，支撑网点优化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-25%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客户平均等候时长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-10%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柜面人力成本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对接叫号与柜面数据，1~2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反欺诈中心 / 消费者权益保护部 · 电信诈骗受害预警与消费者保护（转账拦截 / 老年客户）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老人转账、异常开卡、深夜大额：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拦在转账前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，消保投诉少 50%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电诈受害者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转出去才报案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，追不回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老年客户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被诱导转账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，柜员劝不住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消保投诉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处理慢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，监管关注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交易、行为、设备数据建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受害风险预测模型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，高风险转账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延时 + 人工核实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柜面 / 手机银行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智能提醒与劝阻话术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，老年客户联系亲属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投诉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智能分类与处置建议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，处理时效提升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电诈受害资金损失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消保投诉量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≥90%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高风险转账核实覆盖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对接核心与渠道，1~2 个月；配合反诈中心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技术方案：智慧银行 AI 2.0 · 总体架构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一个银行数据底座、五类模型、25 个场景应用；标准接口松耦合对接，不替换现有核心、信贷、渠道、风控与监管报送系统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17320"/>
            <a:ext cx="1234440" cy="841248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银行应用层</a:t>
            </a:r>
          </a:p>
        </p:txBody>
      </p:sp>
      <p:sp>
        <p:nvSpPr>
          <p:cNvPr id="6" name="Rectangle 5"/>
          <p:cNvSpPr/>
          <p:nvPr/>
        </p:nvSpPr>
        <p:spPr>
          <a:xfrm>
            <a:off x="1783080" y="1417320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892807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影像识别类 · 5 场景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15030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审贷风控类 · 5 场景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37252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科技底座类 · 5 场景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859475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知识助手类 · 5 场景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81697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预警预测类 · 5 场景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2350008"/>
            <a:ext cx="1234440" cy="84124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AI 模型层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83080" y="2350008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892807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OCR / 多模态鉴伪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15030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风控 / 反欺诈图模型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7252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信用 / 流失 / 流动性预测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859475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私有化金融大模型（RAG）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181697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代码大模型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3282696"/>
            <a:ext cx="1234440" cy="84124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数据底座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783080" y="3282696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1892807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主数据与统一指标口径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215030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银行数据湖 · 一户一档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37252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信贷 / 交易 / 客户数据库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859475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数据分级与最小化授权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81697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制度 / 产品 / 案例知识库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4215384"/>
            <a:ext cx="1234440" cy="731520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接入层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783080" y="4215384"/>
            <a:ext cx="6720840" cy="7315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1892807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集成平台（API / ESB）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215030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核心 / 信贷 / 渠道接口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37252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影像 / 视频 / 语音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859475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征信 / 工商 / 司法外部数据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181697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接口自动适配（3.2）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5038344"/>
            <a:ext cx="1234440" cy="731520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现场层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783080" y="5038344"/>
            <a:ext cx="6720840" cy="7315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1892807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核心 / 信贷 / 渠道系统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215030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网点柜面 / VTM / ATM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37252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手机银行 / 远程银行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859475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监管报送 / 反洗钱系统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181697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网络与数据安全防护（3.5）</a:t>
            </a:r>
          </a:p>
        </p:txBody>
      </p:sp>
      <p:sp>
        <p:nvSpPr>
          <p:cNvPr id="40" name="Up Arrow 39"/>
          <p:cNvSpPr/>
          <p:nvPr/>
        </p:nvSpPr>
        <p:spPr>
          <a:xfrm>
            <a:off x="8558784" y="1554480"/>
            <a:ext cx="128016" cy="4078224"/>
          </a:xfrm>
          <a:prstGeom prst="up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8823960" y="1417320"/>
            <a:ext cx="2926080" cy="2176272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tIns="128016" rIns="128016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安全与合规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私有化部署，数据不出行，等保与算法备案达标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客户数据分级授权、最小化使用、全程留痕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大模型输出审查、提示词防护、红队测试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AI 决策可解释，人是决策主体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823960" y="3703320"/>
            <a:ext cx="2926080" cy="215798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tIns="128016" rIns="128016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运行方式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AI 只给建议 → 审批 / 风控 / 业务人员确认 → 成熟后再自动化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任何时候一键切回人工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每条建议可解释：数据、规则、制度依据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信贷 / 风险 / 运营 / 合规骨干参与规则与验收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7200" y="5989320"/>
            <a:ext cx="1129284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数据自下而上汇聚、应用自上而下赋能：现有系统不改动，接入层做翻译，数据底座做统一，模型层出结果，应用层给建议、审批与业务人员做决定。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34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方案常规周期：推进步骤与时间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先打底座、先做快赢、再攻核心场景、最后成体系；每一步都用审批时效、不良迁徙、欺诈损失、人均工时与客户满意度数据说话</a:t>
            </a:r>
          </a:p>
        </p:txBody>
      </p:sp>
      <p:sp>
        <p:nvSpPr>
          <p:cNvPr id="5" name="Rectangle 4"/>
          <p:cNvSpPr/>
          <p:nvPr/>
        </p:nvSpPr>
        <p:spPr>
          <a:xfrm>
            <a:off x="3493008" y="1417320"/>
            <a:ext cx="882904" cy="34747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阶段一</a:t>
            </a:r>
          </a:p>
        </p:txBody>
      </p:sp>
      <p:sp>
        <p:nvSpPr>
          <p:cNvPr id="6" name="Rectangle 5"/>
          <p:cNvSpPr/>
          <p:nvPr/>
        </p:nvSpPr>
        <p:spPr>
          <a:xfrm>
            <a:off x="4412487" y="1417320"/>
            <a:ext cx="1802384" cy="347472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阶段二 · 试点与对标</a:t>
            </a:r>
          </a:p>
        </p:txBody>
      </p:sp>
      <p:sp>
        <p:nvSpPr>
          <p:cNvPr id="7" name="Rectangle 6"/>
          <p:cNvSpPr/>
          <p:nvPr/>
        </p:nvSpPr>
        <p:spPr>
          <a:xfrm>
            <a:off x="6251447" y="1417320"/>
            <a:ext cx="5480304" cy="347472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阶段三 · 推广与成体系（第 7~18 月）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7472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445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942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39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1368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7341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1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929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526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1237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7212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318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9159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513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1108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37081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8305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903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2075688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2920" y="2075688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现状诊断 · 基线指标确认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502151" y="2157984"/>
            <a:ext cx="864615" cy="237744"/>
          </a:xfrm>
          <a:prstGeom prst="roundRect">
            <a:avLst>
              <a:gd name="adj" fmla="val 40000"/>
            </a:avLst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2 个月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2478024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数据底座：私有化模型 · 接口打通 · 一户一档（3.2 / 3.3）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502151" y="2560320"/>
            <a:ext cx="1784096" cy="237744"/>
          </a:xfrm>
          <a:prstGeom prst="roundRect">
            <a:avLst>
              <a:gd name="adj" fmla="val 40000"/>
            </a:avLst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4 个月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7200" y="2880360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02920" y="2880360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快赢场景：知识助手 · 影像 OCR · 尽调报告 · 编程助手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961891" y="2962656"/>
            <a:ext cx="224383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5 个月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2920" y="3282696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核心场景：智能审贷 · 贷后预警 · 反欺诈 · 客户经营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421632" y="3364991"/>
            <a:ext cx="270357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6 个月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3685032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02920" y="3685032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对标验收（审批时效 / 预警提前期 / 工时 / 不良月报）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341112" y="3767328"/>
            <a:ext cx="270357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6 个月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2920" y="4087368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推广复制 · 平台化 · 金融模型与知识库资产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180072" y="4169664"/>
            <a:ext cx="4542536" cy="237744"/>
          </a:xfrm>
          <a:prstGeom prst="roundRect">
            <a:avLst>
              <a:gd name="adj" fmla="val 40000"/>
            </a:avLst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10 个月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4489704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2920" y="4489704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组织赋能 · 员工 AI 素养培训与种子用户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3961891" y="4572000"/>
            <a:ext cx="7760716" cy="237744"/>
          </a:xfrm>
          <a:prstGeom prst="roundRect">
            <a:avLst>
              <a:gd name="adj" fmla="val 40000"/>
            </a:avLst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17 个月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47472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85394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23316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761237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99159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37081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175004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474720" y="5093208"/>
            <a:ext cx="8275320" cy="1828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Diamond 51"/>
          <p:cNvSpPr/>
          <p:nvPr/>
        </p:nvSpPr>
        <p:spPr>
          <a:xfrm>
            <a:off x="4293615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3571240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M2 基线确认</a:t>
            </a:r>
          </a:p>
        </p:txBody>
      </p:sp>
      <p:sp>
        <p:nvSpPr>
          <p:cNvPr id="54" name="Diamond 53"/>
          <p:cNvSpPr/>
          <p:nvPr/>
        </p:nvSpPr>
        <p:spPr>
          <a:xfrm>
            <a:off x="6132575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41019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M6 快赢场景验收</a:t>
            </a:r>
          </a:p>
        </p:txBody>
      </p:sp>
      <p:sp>
        <p:nvSpPr>
          <p:cNvPr id="56" name="Diamond 55"/>
          <p:cNvSpPr/>
          <p:nvPr/>
        </p:nvSpPr>
        <p:spPr>
          <a:xfrm>
            <a:off x="7971536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24915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M10 核心场景验收</a:t>
            </a:r>
          </a:p>
        </p:txBody>
      </p:sp>
      <p:sp>
        <p:nvSpPr>
          <p:cNvPr id="58" name="Diamond 57"/>
          <p:cNvSpPr/>
          <p:nvPr/>
        </p:nvSpPr>
        <p:spPr>
          <a:xfrm>
            <a:off x="11649456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1010411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M18 平台成体系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57200" y="4983480"/>
            <a:ext cx="3017520" cy="45720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A51C1C"/>
                </a:solidFill>
                <a:latin typeface="微软雅黑"/>
                <a:ea typeface="微软雅黑"/>
              </a:rPr>
              <a:t>关键里程碑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57200" y="5623560"/>
            <a:ext cx="3672840" cy="795527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我方提供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算法与金融大模型能力、OCR / 多模态鉴伪 / 图模型组件、数据平台、实施与运维团队、员工培训、行业最佳实践与模型资产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267200" y="5623560"/>
            <a:ext cx="3672840" cy="795527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行方提供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信贷 / 风险 / 运营 / 合规 / 科技骨干参与、数据接口与权限、试点支行与部门、算力与机房、基线数据与验收配合、监管备案配合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077200" y="5623560"/>
            <a:ext cx="3672840" cy="795527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成果测算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启动前共同确认基线（审批时效、预警提前期、不良迁徙、欺诈损失、人均工时、客户满意度等近 1 年实绩）与测算方法；达到约定指标后结算或按效果付费；不达标不进入推广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35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预期效果评估（一）：信贷与风控类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“典型现状”为中小银行常见情况，需以本行近 1 年实绩为基线校准；“AI 应用后”为试点达标后的参考区间，不构成承诺。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授信审批部 · 智能审贷助手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财务分析 / 审批时效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几百页材料，数小时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分钟级，审批时间 -30%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建议 100% 可解释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风险管理部 · 贷后风险预警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预警提前期 / 采纳率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季度检查，逾期后知道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提前 45 天，采纳 ≥65%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新增不良迁徙 -20%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反欺诈 / 反洗钱 · 实时反欺诈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拦截时效 / 排查工时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规则追不上，人工排查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毫秒级，排查 -50%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涉案资金损失 -40%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风险部 · 信用评分与不良预测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预警提前期 / 区分度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年审一次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提前 1 个季度，KS +15%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新增不良率 -15%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授信 / 普惠 · 信贷资料核验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核验时间 / 造假识别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靠经验，PS 难发现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核验 -70%，识别 ≥90%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过程 100% 留痕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客户经理 · 尽调与贷后报告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AI 完成比例 / 编制时间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一户报告写半天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90% AI 完成，时间 -70%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走访户数 +30%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零售金融部 · 客户经营推荐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单客分析 / 转化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30 分钟，千人一面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5 分钟，转化 +20%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到期承接 +15%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零售金融部 · 客户流失预测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预警提前期 / 流失率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转走了才知道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提前 30 天，流失 -20%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到期承接 +15%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反欺诈 / 消保 · 受害预警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损失 / 投诉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转出去才报案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损失 -40%，投诉 -50%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高风险核实 ≥90%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36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预期效果评估（二）：运营、合规与经营类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“典型现状”为中小银行常见情况，需以本行近 1 年实绩为基线校准；“AI 应用后”为试点达标后的参考区间，不构成承诺。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运营管理部 · 影像 OCR 审核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审核方式 / 录入工时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人工逐张，手工录入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实时自动，录入 -80%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字段准确率 ≥99%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运营管理部 · 多模态身份鉴伪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伪造识别 / 冒用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单靠人脸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识别 ≥99.5%，冒用 -90%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老年一次通过 +20%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运营部 · 柜面合规视频质检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覆盖 / 回看工时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抽查 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全检 100%，回看 -90%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操作风险事件 -60%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安全保卫部 · 网点安防视频 AI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发现时效 / 巡检工时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事后回看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秒级发现，巡检 -80%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金库操作 100% 监测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运营管理部 · 现金调运与排班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现金库存 / 等候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多备现金，固定排班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库存 -20%，等候 -25%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调运加钞 -30%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运营管理部 · 客流与排班预测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预测偏差 / 等候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忙闲不均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偏差 ≤10%，等候 -25%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柜面人力成本 -10%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合规 / 法律 · 制度问答与合同审查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查询响应 / 审查时效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几千份制度，法务排队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秒级带出处，审查小时级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答案 100% 可追溯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审计部 · 智能审计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覆盖 / 报告时间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抽样，几周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全量筛查，报告 -50%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问题发现 +50%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资产负债部 · 流动性与定价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预测偏差 / 预警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季末冲月初走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偏差 ≤5%，提前 1 个月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净息差 +5bp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37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预期效果评估（三）：服务、知识助手与科技底座类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“典型现状”为中小银行常见情况，需以本行近 1 年实绩为基线校准；“AI 应用后”为试点达标后的参考区间，不构成承诺。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客服中心 · 智能客服坐席助手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通话时长 / 一次解决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夜间无人，翻系统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时长 -10%，解决率 ≥90%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工单录入 -60%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全行 · 员工知识与办公助手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人均释放 / 活跃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找制度翻半天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2 小时/周，周活 ≥80%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公文起草 -50%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信息科技部 · AI 编程助手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编码效率 / 测试用例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手工编写，排队半年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效率 +10%~25%，用例 -40%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合规扫描 100%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科技部 · 接口适配与信创迁移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接口周期 / 改写工时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1~3 个月，接一次谈一次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周期 -60%，改写 -50%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接口变化 100% 监测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科技 / 数据 · 监管报送与取数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校验工时 / 取数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手工拼数，取数排队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校验 -70%，取数 -80%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数据一致性 ≥98%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各部门 · 零代码业务工具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应用开发周期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数周 + 外购费用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小时级，每年 50~100 个应用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Excel 台账电子化 ≥90%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安全 · 数据与 AI 模型安全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资产可视 / 整改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分级不清，新风险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资产 100% 可视，整改 ≥95%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大模型防护 100% 覆盖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38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预期效果评估（四）：年综合效益量级对比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以资产规模 2,000 亿元、员工约 5,000 人、200 家网点的城商行 / 省级农商行为例，万元/年，含不良与欺诈损失减少、人力释放折算、业务增长贡献；区间为行业参考值，以基线对标为准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57200" y="1325880"/>
          <a:ext cx="7680960" cy="50292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8366760" y="1325880"/>
            <a:ext cx="3383280" cy="502920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37160" rIns="201168" bIns="13716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合计潜在综合效益（2,000 亿元资产银行）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1.1~2.8 亿元/年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贷后风险预警（对标招行实绩）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提前 45 天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首年试点可实现比例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20%~30%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招商银行 2026 年上半年：1,386 个智能化场景，AI 等效人工工时 1,388 万小时；小企业尽调报告 90% 由 AI 完成，贷后预警提前 45 天。首年建议：2~3 个快赢场景 + 1~2 个核心场景，先把 20%~30% 做实，再复制推广。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39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方案术语与数据来源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3258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数据来源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691640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691640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691640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银行与监管部门公开成果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中国人民银行、国家金融监督管理总局及招商银行、工商银行、建设银行、江南农商行、各省联社在官方渠道、年报与主流媒体公开发布的数据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459736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459736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459736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国际标杆公开资料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摩根大通 LLM Suite 与编程助手（Reuters、American Banker）、摩根士丹利 AI 助手公开报道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3227832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3227832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3227832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我方工程经验与技术文献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银行智能化项目实施经验、行业技术文献与标准（《生成式人工智能服务管理暂行办法》、金融数据安全分级指南、等保 2.0 等）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014215"/>
            <a:ext cx="5120640" cy="914400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54864" rIns="109728" bIns="54864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使用说明　</a:t>
            </a:r>
            <a:r>
              <a:rPr sz="980" b="0" i="0">
                <a:solidFill>
                  <a:srgbClr val="1F2D3D"/>
                </a:solidFill>
                <a:latin typeface="微软雅黑"/>
                <a:ea typeface="微软雅黑"/>
              </a:rPr>
              <a:t>本方案所有效果指标均为行业参考区间，不是对本行的承诺值；具体项目以双方共同确认的基线数据（近 1 年实绩）、测算方法与验收标准为准，试点达标后再进入推广与结算。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4014215"/>
            <a:ext cx="64008" cy="9144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5038344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政策依据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312664"/>
            <a:ext cx="5120640" cy="9144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中国人民银行等七部门《推动数字金融高质量发展行动方案》（2024 年 11 月）：到 2027 年底基本建成与数字经济发展高度适应的金融体系，系统推进金融机构数字化转型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国家金融监督管理总局《银行业保险业数字金融高质量发展实施方案》（2025 年 12 月）：加快发展“人工智能+金融”，建设智能风控体系，提升人工智能安全应用与算法模型风险管理能力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国务院《关于深入实施“人工智能+”行动的意见》（国发〔2025〕11 号）；《生成式人工智能服务管理暂行办法》与算法备案、金融数据安全分级、网络安全等级保护要求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13258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方案术语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0" y="1691640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大模型（LLM）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以海量文本训练的大规模语言模型，能理解生成自然语言与代码；审贷报告、尽调报告、客服问答、编程助手的基础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0" y="1691640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15400" y="1691640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多模态大模型 / OCR 鉴伪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同时理解图像、视频、语音与文字，可识别单据字段、核验一致性、检测深度伪造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915400" y="1691640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943600" y="2624328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RAG 检索增强生成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大模型先在制度、产品、案例库中检索再回答，答案带出处、不“胡说”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943600" y="2624328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915400" y="2624328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智能审贷 / 思维链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按财务专家的分析步骤逐步推理生成审贷报告与建议；AI 给建议，审批人签批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915400" y="2624328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943600" y="3557016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图模型 / 反欺诈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以账户、设备、交易为节点建图，识别团伙与资金链路；毫秒级实时决策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943600" y="3557016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915400" y="3557016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贷后预警 / 不良迁徙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贷款发放后持续监测风险信号并提前预警；正常类贷款向关注、不良类转移的比例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915400" y="3557016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943600" y="4489704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信创 / 私有化部署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核心软硬件国产化；模型与系统部署在行内机房或集团私有云，数据不出行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943600" y="4489704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915400" y="4489704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算法备案 / 模型风险管理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生成式 AI 服务与算法按监管要求备案；模型全生命周期管理、可解释、可审计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915400" y="4489704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943600" y="5422392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智能体（Agent）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能理解目标、调用系统与工具、多步执行任务的 AI 程序；人工确认关键动作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943600" y="5422392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15400" y="5422392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人机协同 / 旁路建议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AI 只给建议、不替审批与风控做决定，由人确认后执行；银行 AI 落地的合规起步方式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915400" y="5422392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40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D3D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03120"/>
            <a:ext cx="10515600" cy="11887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4800" b="1" i="0">
                <a:solidFill>
                  <a:srgbClr val="FFFFFF"/>
                </a:solidFill>
                <a:latin typeface="微软雅黑"/>
                <a:ea typeface="微软雅黑"/>
              </a:rPr>
              <a:t>感谢聆听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3383280"/>
            <a:ext cx="1188720" cy="7315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611880"/>
            <a:ext cx="10515600" cy="640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0" i="0">
                <a:solidFill>
                  <a:srgbClr val="E8EDF2"/>
                </a:solidFill>
                <a:latin typeface="微软雅黑"/>
                <a:ea typeface="微软雅黑"/>
              </a:rPr>
              <a:t>期待与您携手，把人工智能真正落到每一笔业务、每一个网点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5256" y="4754880"/>
            <a:ext cx="10515600" cy="12252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>联系作者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>richard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/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人工智能与大模型在银行业的应用场景　|　2026 年 9 月　|　编制人：richard</a:t>
            </a:r>
          </a:p>
        </p:txBody>
      </p:sp>
      <p:pic>
        <p:nvPicPr>
          <p:cNvPr id="8" name="Picture 7" descr="q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816" y="4251960"/>
            <a:ext cx="1289304" cy="12801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人工智能与大模型在银行业的应用场景</dc:title>
  <dc:subject>25 个场景，覆盖信贷、风控、运营、合规、科技各部门，附效益测算与实施路径</dc:subject>
  <dc:creator>0worker</dc:creator>
  <cp:keywords/>
  <dc:description>generated using python-pptx</dc:description>
  <cp:lastModifiedBy>0worker</cp:lastModifiedBy>
  <cp:revision>1</cp:revision>
  <dcterms:created xsi:type="dcterms:W3CDTF">2013-01-27T09:14:16Z</dcterms:created>
  <dcterms:modified xsi:type="dcterms:W3CDTF">2013-01-27T09:15:58Z</dcterms:modified>
  <cp:category/>
</cp:coreProperties>
</file>