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82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0"/>
            <a:ext cx="707105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20640" y="0"/>
            <a:ext cx="1097280" cy="6858000"/>
          </a:xfrm>
          <a:prstGeom prst="rect">
            <a:avLst/>
          </a:prstGeom>
          <a:solidFill>
            <a:srgbClr val="0F1822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394960" cy="6858000"/>
          </a:xfrm>
          <a:prstGeom prst="rect">
            <a:avLst/>
          </a:prstGeom>
          <a:solidFill>
            <a:srgbClr val="0F18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45720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0</a:t>
            </a:r>
            <a:r>
              <a:rPr sz="1200" b="1">
                <a:solidFill>
                  <a:srgbClr val="FFFFFF"/>
                </a:solidFill>
                <a:latin typeface="Bahnschrift"/>
                <a:ea typeface="微软雅黑"/>
              </a:rPr>
              <a:t>worker.com</a:t>
            </a:r>
            <a:r>
              <a:rPr sz="1200" b="0">
                <a:solidFill>
                  <a:srgbClr val="A2A9B1"/>
                </a:solidFill>
                <a:latin typeface="Bahnschrift"/>
                <a:ea typeface="微软雅黑"/>
              </a:rPr>
              <a:t>   |   无人工业智能体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55648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 spc="100">
                <a:solidFill>
                  <a:srgbClr val="F39A3F"/>
                </a:solidFill>
                <a:latin typeface="微软雅黑"/>
                <a:ea typeface="微软雅黑"/>
              </a:rPr>
              <a:t>AI 培训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03120"/>
            <a:ext cx="466344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培训服务方案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4343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200" b="0">
                <a:solidFill>
                  <a:srgbClr val="A2A9B1"/>
                </a:solidFill>
                <a:latin typeface="微软雅黑"/>
                <a:ea typeface="微软雅黑"/>
              </a:rPr>
              <a:t>面向企业与机构的人工智能能力建设：分层课程体系、学校 / 医院 / 化工等行业专题、五种授课形式与参考价格。由驻场交付团队授课，培训产出可直接用于 AI 项目立项。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956048"/>
            <a:ext cx="434340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类培训对象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个行业专题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507492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Bahnschrift"/>
                <a:ea typeface="微软雅黑"/>
              </a:rPr>
              <a:t>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5541264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门课程 · 117 学时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19963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0worker · 工业人工智能驻场交付 · 0worker.com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00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关于我们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由驻场交付团队授课的 AI 培训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18488"/>
            <a:ext cx="475488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0worker 以驻场工程团队（FDE）交付工业人工智能：视觉识别、工艺优化与大模型私有化部署在单位内网，按基线验收。</a:t>
            </a:r>
          </a:p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方案覆盖钢铁、电力、化工、煤矿、装备制造、医院、学校、银行等 17 个行业，每个行业 25 个应用场景，附效益测算与 18 个月实施计划。</a:t>
            </a:r>
          </a:p>
          <a:p>
            <a:pPr algn="l">
              <a:lnSpc>
                <a:spcPct val="155000"/>
              </a:lnSpc>
              <a:spcAft>
                <a:spcPts val="90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培训课程由同一支交付团队从现场提炼，案例取自对应行业方案；上机练习使用脱敏业务数据，练习环境可在单位内网私有化部署。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78808"/>
            <a:ext cx="4754880" cy="1417320"/>
          </a:xfrm>
          <a:prstGeom prst="roundRect">
            <a:avLst>
              <a:gd name="adj" fmla="val 5161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36168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培训与项目衔接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700016"/>
            <a:ext cx="4206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工作坊与训战营产出场景清单、立项建议与原型系统，可直接作为 AI 项目立项材料，进入驻场交付的现场诊断阶段。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1591056"/>
            <a:ext cx="5379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00">
                <a:solidFill>
                  <a:srgbClr val="6B7683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2200" y="1956816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1956816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培训定位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2200" y="2340864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0" y="2340864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340864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培训体系一览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2724912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0" y="2724912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0" y="2724912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培训对象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72200" y="3108960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72200" y="3108960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0" y="3108960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行业专题（6 个）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72200" y="3493008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72200" y="349300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0" y="3493008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课程体系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72200" y="3877056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72200" y="3877056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0" y="3877056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授课形式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72200" y="4261104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72200" y="4261104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4261104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培训方案与参考价格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72200" y="4645152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72200" y="4645152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4645152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实施流程与报价说明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72200" y="5029200"/>
            <a:ext cx="537941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72200" y="5029200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66560" y="5029200"/>
            <a:ext cx="4785055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1B2430"/>
                </a:solidFill>
                <a:latin typeface="微软雅黑"/>
                <a:ea typeface="微软雅黑"/>
              </a:rPr>
              <a:t>常见问题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培训定位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由交付团队授课，培训与项目衔接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培训的目标是让单位具备提出、评估、建设和使用 AI 系统的能力，而不是停留在概念介绍。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19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课程来自交付现场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授课内容由驻场工程团队从实际交付中提炼，讲清大模型在本行业能做什么、做不到什么，以及落地需要的数据、系统与组织条件。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8698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88738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8738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用本行业的场景与数据练习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8738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案例取自对应行业方案的 25 个应用场景；上机练习使用脱敏业务数据，练习环境可在单位内网私有化部署，数据不出单位。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7316" y="2194560"/>
            <a:ext cx="3454298" cy="3566160"/>
          </a:xfrm>
          <a:prstGeom prst="roundRect">
            <a:avLst>
              <a:gd name="adj" fmla="val 2117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7356" y="2514600"/>
            <a:ext cx="1828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7356" y="3337560"/>
            <a:ext cx="281421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1B2430"/>
                </a:solidFill>
                <a:latin typeface="微软雅黑"/>
                <a:ea typeface="微软雅黑"/>
              </a:rPr>
              <a:t>培训与项目衔接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7356" y="3840480"/>
            <a:ext cx="2814218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0"/>
              </a:spcAft>
            </a:pPr>
            <a:r>
              <a:rPr sz="1150" b="0">
                <a:solidFill>
                  <a:srgbClr val="3B4653"/>
                </a:solidFill>
                <a:latin typeface="微软雅黑"/>
                <a:ea typeface="微软雅黑"/>
              </a:rPr>
              <a:t>工作坊与训战营产出场景清单、立项建议与原型系统，可直接作为 AI 项目立项材料，进入驻场交付的现场诊断阶段。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培训体系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分层课程 × 行业专题，按目标组合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分层课程解决“每一层学什么”，行业专题解决“本行业怎么用”；授课形式与培训方案按人数、学时与定制深度组合。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03120"/>
            <a:ext cx="14630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分层课程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2103120"/>
            <a:ext cx="137160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35F12"/>
                </a:solidFill>
                <a:latin typeface="微软雅黑"/>
                <a:ea typeface="微软雅黑"/>
              </a:rPr>
              <a:t>4 个层级 · 14 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2295144"/>
            <a:ext cx="1914067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94176" y="2295144"/>
            <a:ext cx="1731187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L1  认知与战略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9955" y="2295144"/>
            <a:ext cx="1914067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17971" y="2295144"/>
            <a:ext cx="1731187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L2  场景与管理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13751" y="2295144"/>
            <a:ext cx="1914067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41767" y="2295144"/>
            <a:ext cx="1731187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L3  岗位应用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37547" y="2295144"/>
            <a:ext cx="1914067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65563" y="2295144"/>
            <a:ext cx="1731187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L4  技术开发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288950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2889504"/>
            <a:ext cx="14630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行业专题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03120" y="2889504"/>
            <a:ext cx="137160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35F12"/>
                </a:solidFill>
                <a:latin typeface="微软雅黑"/>
                <a:ea typeface="微软雅黑"/>
              </a:rPr>
              <a:t>6 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566160" y="2980944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94176" y="2980944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T1  学校教职工 AI 能力提升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4554" y="2980944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92570" y="2980944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T2  智慧医院与医疗 AI 应用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62948" y="2980944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90964" y="2980944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T3  化工企业管理层 AI 专题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66160" y="33101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94176" y="33101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T4  钢铁与制造企业 AI 专题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4554" y="33101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92570" y="33101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T5  电力与能源企业 AI 专题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62948" y="33101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090964" y="33101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T6  银行与金融机构 AI 专题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" y="367588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" y="3675888"/>
            <a:ext cx="14630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培训对象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03120" y="3675888"/>
            <a:ext cx="137160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35F12"/>
                </a:solidFill>
                <a:latin typeface="微软雅黑"/>
                <a:ea typeface="微软雅黑"/>
              </a:rPr>
              <a:t>6 类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566160" y="37673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94176" y="37673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决策层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64554" y="37673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92570" y="37673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管理层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962948" y="3767328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90964" y="3767328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业务骨干与一线员工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66160" y="4096512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694176" y="4096512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IT 与数字化团队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64554" y="4096512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92570" y="4096512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工程技术人员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962948" y="4096512"/>
            <a:ext cx="2588666" cy="274320"/>
          </a:xfrm>
          <a:prstGeom prst="roundRect">
            <a:avLst>
              <a:gd name="adj" fmla="val 133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090964" y="4096512"/>
            <a:ext cx="240578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党政机关与事业单位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40080" y="446227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" y="4462272"/>
            <a:ext cx="14630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授课形式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03120" y="4462272"/>
            <a:ext cx="137160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35F12"/>
                </a:solidFill>
                <a:latin typeface="微软雅黑"/>
                <a:ea typeface="微软雅黑"/>
              </a:rPr>
              <a:t>5 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566160" y="4654296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694176" y="4654296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企业定制内训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185196" y="4654296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13212" y="4654296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专题讲座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804233" y="4654296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932249" y="4654296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实战工作坊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423269" y="4654296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551285" y="4654296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AI 训战营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042306" y="4654296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170322" y="4654296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线上直播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0080" y="5248656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0080" y="5248656"/>
            <a:ext cx="14630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培训方案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103120" y="5248656"/>
            <a:ext cx="137160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35F12"/>
                </a:solidFill>
                <a:latin typeface="微软雅黑"/>
                <a:ea typeface="微软雅黑"/>
              </a:rPr>
              <a:t>5 档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566160" y="5440680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694176" y="5440680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专题讲座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185196" y="5440680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313212" y="5440680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企业定制内训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804233" y="5440680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932249" y="5440680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实战工作坊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423269" y="5440680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551285" y="5440680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50" b="0">
                <a:solidFill>
                  <a:srgbClr val="1B2430"/>
                </a:solidFill>
                <a:latin typeface="微软雅黑"/>
                <a:ea typeface="微软雅黑"/>
              </a:rPr>
              <a:t>AI 训战营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042306" y="5440680"/>
            <a:ext cx="1509308" cy="402336"/>
          </a:xfrm>
          <a:prstGeom prst="roundRect">
            <a:avLst>
              <a:gd name="adj" fmla="val 9090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170322" y="5440680"/>
            <a:ext cx="1326428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年度 AI 人才培养计划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培训对象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按岗位分层，每一层解决不同的问题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决策层定方向，管理层定场景，业务人员会使用，技术团队能建设。各层课程可单独开班，也可组合为年度培养计划。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116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spc="50">
                <a:solidFill>
                  <a:srgbClr val="6B7683"/>
                </a:solidFill>
                <a:latin typeface="微软雅黑"/>
                <a:ea typeface="微软雅黑"/>
              </a:rPr>
              <a:t>培训对象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201168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spc="50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201168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spc="50">
                <a:solidFill>
                  <a:srgbClr val="6B7683"/>
                </a:solidFill>
                <a:latin typeface="微软雅黑"/>
                <a:ea typeface="微软雅黑"/>
              </a:rPr>
              <a:t>重点内容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0" y="2011680"/>
            <a:ext cx="73151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spc="50">
                <a:solidFill>
                  <a:srgbClr val="6B7683"/>
                </a:solidFill>
                <a:latin typeface="微软雅黑"/>
                <a:ea typeface="微软雅黑"/>
              </a:rPr>
              <a:t>建议学时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69880" y="2011680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 spc="5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322576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450592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决策层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董事长、总经理、领导班子成员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2450592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看清人工智能对本行业的影响，形成转型方向、投入节奏与治理要求。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0760" y="2450592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大模型技术边界与发展趋势 · 本行业标杆案例与投入产出 · AI 转型战略、组织与人才 · 数据安全与合规底线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0" y="2450592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3~6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69880" y="2450592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专题讲座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高管研修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017520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08960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管理层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部门负责人、分厂厂长、项目经理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8920" y="3108960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识别本部门的 AI 场景，掌握立项、基线确认、效益核算与验收的方法。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0760" y="3108960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场景识别与优先级评估 · 效益测算与基线确认 · AI 项目立项、招采与验收 · 人机协同的流程再造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0" y="3108960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6~12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69880" y="3108960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定制内训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实战工作坊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3675887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3767327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业务骨干与一线员工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班组长、业务骨干、职能与窗口人员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88920" y="3767327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在岗位上正确使用 AI 工具，提高文书、检索与报表效率，守住人工复核的边界。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80760" y="3767327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大模型办公：写作、汇报、表格分析 · 规程问答与知识库检索 · 岗位 AI 助手使用规范 · 敏感数据与人工复核要求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0" y="3767327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3~6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69880" y="3767327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定制内训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分批轮训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4334256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4425696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IT 与数字化团队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信息中心、数字化部、软件与运维工程师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88920" y="4425696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具备大模型私有化部署、应用开发、数据接入与运维能力，培养企业自有的 AI 团队。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80760" y="4425696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大模型私有化部署与信创适配 · RAG 知识库与智能体开发 · 工业数据接入与治理 · 模型评测、监控与运维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0" y="4425696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36~72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9880" y="4425696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训战营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4992624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084064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工程技术人员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工艺、设备、质量、安全工程师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88920" y="5084064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掌握从数据到模型的完整流程，用视觉识别、预测维护与参数寻优解决现场问题。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0760" y="5084064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工业视觉质检与缺陷识别 · 设备预测性维护建模 · 工艺参数寻优 · 模型上线与效果验证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01200" y="5084064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12~36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9880" y="5084064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实战工作坊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训战营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080" y="565099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" y="5742431"/>
            <a:ext cx="196596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200" b="1">
                <a:solidFill>
                  <a:srgbClr val="1B2430"/>
                </a:solidFill>
                <a:latin typeface="微软雅黑"/>
                <a:ea typeface="微软雅黑"/>
              </a:rPr>
              <a:t>党政机关与事业单位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机关干部、事业单位管理人员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88920" y="5742431"/>
            <a:ext cx="3063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理解“人工智能+”政策要求，掌握政务服务、公文办理与基层治理场景的应用方法与安全保密规范。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80760" y="5742431"/>
            <a:ext cx="32918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“人工智能+”行动政策解读 · 公文写作与政务问答 · 数据共享与安全保密 · 政务服务与基层治理场景案例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01200" y="5742431"/>
            <a:ext cx="777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3~12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学时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69880" y="5742431"/>
            <a:ext cx="1078992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专题讲座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定制内训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按行业组织课程，案例与练习取自本行业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在分层课程之外，按行业重组课程模块：使用本行业的场景、制度与脱敏数据练习，并在课程中明确本行业的人工复核边界。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011680"/>
            <a:ext cx="3454298" cy="9784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30998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063240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学校教职工 AI 能力提升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19856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中小学、高校与职业院校的校领导、中层干部、教师、教务与信息中心人员</a:t>
            </a:r>
          </a:p>
        </p:txBody>
      </p:sp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698" y="2011680"/>
            <a:ext cx="3454298" cy="9784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8698" y="30998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1618" y="3063240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智慧医院与医疗 AI 应用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698" y="3419856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院领导、医务 / 护理 / 质控 / 医保等职能处室负责人、临床与医技科室骨干、信息科</a:t>
            </a:r>
          </a:p>
        </p:txBody>
      </p:sp>
      <p:pic>
        <p:nvPicPr>
          <p:cNvPr id="16" name="Picture 15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316" y="2011680"/>
            <a:ext cx="3454298" cy="9784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097316" y="30998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0236" y="3063240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化工企业管理层 AI 专题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7316" y="3419856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化工与石化企业领导班子，生产、设备、安全环保、技术与信息部门负责人</a:t>
            </a:r>
          </a:p>
        </p:txBody>
      </p:sp>
      <p:pic>
        <p:nvPicPr>
          <p:cNvPr id="20" name="Picture 19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15384"/>
            <a:ext cx="3454298" cy="97840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40080" y="5303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5266944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钢铁与制造企业 AI 专题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623559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钢铁、装备制造、水泥建材企业的管理层、车间主任、工艺 / 设备 / 质量工程师</a:t>
            </a:r>
          </a:p>
        </p:txBody>
      </p:sp>
      <p:pic>
        <p:nvPicPr>
          <p:cNvPr id="24" name="Picture 23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8698" y="4215384"/>
            <a:ext cx="3454298" cy="97840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68698" y="5303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71618" y="5266944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电力与能源企业 AI 专题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8698" y="5623559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发电集团、电厂、新能源场站与煤矿的管理层，运行、设备、安监、燃料与信息部门骨干</a:t>
            </a:r>
          </a:p>
        </p:txBody>
      </p:sp>
      <p:pic>
        <p:nvPicPr>
          <p:cNvPr id="28" name="Picture 27" descr="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7316" y="4215384"/>
            <a:ext cx="3454298" cy="97840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097316" y="5303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E67E22"/>
                </a:solidFill>
                <a:latin typeface="Bahnschrift"/>
                <a:ea typeface="微软雅黑"/>
              </a:rPr>
              <a:t>T6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00236" y="5266944"/>
            <a:ext cx="29513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1">
                <a:solidFill>
                  <a:srgbClr val="1B2430"/>
                </a:solidFill>
                <a:latin typeface="微软雅黑"/>
                <a:ea typeface="微软雅黑"/>
              </a:rPr>
              <a:t>银行与金融机构 AI 专题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5623559"/>
            <a:ext cx="345429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银行领导班子，授信审批、风险管理、合规、运营、零售与信息科技部门骨干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学校教职工 AI 能力提升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中小学、高校与职业院校的校领导、中层干部、教师、教务与信息中心人员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掌握 AI 备课、教研、作业与学情分析的方法，建立学生使用 AI 的规范与校园数据安全要求。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7 个 · 27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专题讲座 · 定制内训 · 分学科工作坊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“人工智能+教育”政策与学校数字化路径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校领导 · 中层干部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备课与教研：教案、课件、分层学案、课标对齐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教师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作业批改、学情诊断与分层作业设计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教师 · 教研组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听评课与课堂教学分析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教研组 · 教学管理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学生 AI 素养课程与 AI 学伴使用规范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信息科技教师 · 班主任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校务办公：公文、通知、总结与家校沟通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行政与教辅人员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120640" y="4416552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20640" y="4416552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32120" y="4416552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未成年人信息保护与校园数据安全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99855" y="4416552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全体教职工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865815" y="4416552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120640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321807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21807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校本 AI 教学应用指引；学科备课与提示词模板库；学生 AI 使用规范（草案）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427567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628735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628735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主观题批改、学业与心理预警只作提示，由任课教师与心理教师复核确认；学生个人信息不出校。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对应行业方案：中小学校、高校与职业院校（0worker.com/downloads/）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智慧医院与医疗 AI 应用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08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院领导、医务 / 护理 / 质控 / 医保等职能处室负责人、临床与医技科室骨干、信息科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了解医疗 AI 的适用范围与管理要求，掌握病历生成、质控、预问诊与运营管理场景的评估和使用方法。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7 个 · 27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专题讲座 · 定制内训 · 实战工作坊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医疗人工智能应用管理要求与伦理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院领导 · 医务处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智慧医院建设路径：电子病历评级、互联互通与临床数据中心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院领导 · 信息科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病历 AI 生成与病历内涵质控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临床科室 · 病案科 · 质控科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智能预问诊、导诊分诊与出院随访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门诊部 · 护理部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DRG / DIP 病组分析与运营管理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医保办 · 运营管理部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医学影像与病理 AI 辅助结果的使用与复核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放射科 · 病理科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120640" y="4416552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20640" y="4416552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32120" y="4416552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医疗数据安全与患者个人信息保护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99855" y="4416552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全体参训人员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865815" y="4416552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120640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321807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21807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本院 AI 场景清单与优先级；病历生成与质控试用评估表；医疗 AI 使用管理制度（草案）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427567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628735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628735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AI 输出仅作辅助参考，诊断、处方与治疗决策由执业医师作出并签字负责；患者数据在院内网络处理。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对应行业方案：医院（0worker.com/downloads/）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化工企业管理层 AI 专题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09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化工与石化企业领导班子，生产、设备、安全环保、技术与信息部门负责人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看清 AI 在安全生产、工艺优化、设备可靠性与经营管理中的应用路径和投入产出，明确化工场景下的安全底线。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7 个 · 27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高管研修 · 实战工作坊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化工行业智能化政策与智慧化工园区要求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领导班子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安全生产 AI：泄漏火焰识别、特殊作业监控与双重预防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安全环保部 · 生产部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装置实时优化（RTO / APC）与能源系统平衡的评估方法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生产技术部 · 工艺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关键机组预测性维护与设备完整性管理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设备部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HAZOP、JSA、MOC 与作业票的大模型辅助审查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安全 · 工艺 · 设备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项目立项、基线确认与效益核算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管理层 · 项目经理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120640" y="4416552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20640" y="4416552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32120" y="4416552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工控网络安全与 DCS / SIS 边界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99855" y="4416552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信息 · 仪表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865815" y="4416552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120640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321807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21807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本企业安全与工艺 AI 场景清单；首批试点立项建议；AI 使用安全边界清单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427567" y="5029200"/>
            <a:ext cx="3124047" cy="1188719"/>
          </a:xfrm>
          <a:prstGeom prst="roundRect">
            <a:avLst>
              <a:gd name="adj" fmla="val 4615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628735" y="5175504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628735" y="5431536"/>
            <a:ext cx="2721711" cy="731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AI 不直接写入 DCS / SIS；联锁逻辑与控制参数调整须经工艺、仪表与安全负责人确认后执行。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对应行业方案：石油化工（0worker.com/downloads/）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钢铁与制造企业 AI 专题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10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钢铁、装备制造、水泥建材企业的管理层、车间主任、工艺 / 设备 / 质量工程师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识别产线上价值最高的 AI 场景，掌握视觉质检、预测维护、排产优化与现场知识库的建设方法。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6 个 · 24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实战工作坊 · 训战营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制造业 AI 场景地图与价值评估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管理层 · 车间主任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表面质量视觉检测与缺陷分级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质量 · 工艺工程师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关键设备预测性维护建模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设备工程师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排产调度与工艺参数寻优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生产计划 · 工艺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PLC 代码生成、接口适配与零代码车间工具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自动化 · 信息部门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工艺 / 设备 / 安全知识库问答与班报生成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班组长 · 业务骨干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120640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321807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21807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产线 AI 场景清单与价值矩阵；首批试点立项建议；现场知识库建设清单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27567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628735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28735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模型建议在试运行期旁路输出、不介入控制；PLC 与接口代码仅作草案，经联调与现场确认后接入生产网。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对应行业方案：钢铁、装备制造、水泥建材（0worker.com/downloads/）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电力与能源企业 AI 专题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11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发电集团、电厂、新能源场站与煤矿的管理层，运行、设备、安监、燃料与信息部门骨干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掌握机组能耗寻优、功率预测、两票与规程助手、预测性维护等场景的评估方法和使用规范。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6 个 · 24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定制内训 · 实战工作坊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能源行业 AI 应用路径与政策要求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管理层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锅炉燃烧优化与机组能耗寻优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运行部 · 生产技术部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风光功率预测与场站设备故障预警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新能源集控中心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运行检修规程问答与两票智能助手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运行部 · 安监部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主辅机预测性维护与非停管理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设备部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电力监控系统网络安全（安全分区 / 横向隔离）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信息中心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120640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321807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21807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本单位 AI 场景清单与优先级；首批试点立项建议；两票与规程知识库建设清单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27567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628735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28735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工作票、操作票由 AI 生成草稿，须经签发人审核；AI 不进入生产控制大区直接下发指令。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对应行业方案：电力、煤矿（0worker.com/downloads/）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行业专题 · T6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银行与金融机构 AI 专题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12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27048"/>
            <a:ext cx="3977639" cy="2237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3965638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参训对象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12526"/>
            <a:ext cx="39776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1B2430"/>
                </a:solidFill>
                <a:latin typeface="微软雅黑"/>
                <a:ea typeface="微软雅黑"/>
              </a:rPr>
              <a:t>银行领导班子，授信审批、风险管理、合规、运营、零售与信息科技部门骨干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806886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培训目标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53774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了解大模型在审贷、风控、合规、客服与运营中的应用方式，掌握模型风险管理与监管合规要求。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742432"/>
            <a:ext cx="397763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模块合计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1675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6 个 · 21 学时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581558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00" b="0">
                <a:solidFill>
                  <a:srgbClr val="6B7683"/>
                </a:solidFill>
                <a:latin typeface="微软雅黑"/>
                <a:ea typeface="微软雅黑"/>
              </a:rPr>
              <a:t>推荐形式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60167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微软雅黑"/>
                <a:ea typeface="微软雅黑"/>
              </a:rPr>
              <a:t>专题讲座 · 定制内训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1527048"/>
            <a:ext cx="411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527048"/>
            <a:ext cx="336773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9855" y="1527048"/>
            <a:ext cx="1965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65815" y="1527048"/>
            <a:ext cx="685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1819656"/>
            <a:ext cx="643097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20640" y="183794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2120" y="183794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金融业大模型应用与监管要求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99855" y="183794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领导班子 · 合规部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5815" y="183794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20640" y="2267711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0640" y="2267711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2267711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智能审贷助手与尽调报告生成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99855" y="2267711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授信审批部 · 普惠金融部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65815" y="2267711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6 学时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697479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20640" y="2697479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2697479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反欺诈、反洗钱与贷后风险预警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9855" y="2697479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风险管理部 · 反欺诈中心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65815" y="2697479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20640" y="3127248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20640" y="3127248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3127248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监管制度问答与合同合规审查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99855" y="3127248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合规部 · 法律事务部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65815" y="3127248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3557015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20640" y="3557015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32120" y="3557015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智能客服、坐席助手与员工知识助手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99855" y="3557015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客服中心 · 运营管理部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65815" y="3557015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20640" y="3986783"/>
            <a:ext cx="643097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20640" y="3986783"/>
            <a:ext cx="36576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6B7683"/>
                </a:solidFill>
                <a:latin typeface="Bahnschrift"/>
                <a:ea typeface="微软雅黑"/>
              </a:rPr>
              <a:t>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32120" y="3986783"/>
            <a:ext cx="3184855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模型风险管理、敏感数据与提示词防护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99855" y="3986783"/>
            <a:ext cx="1874519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信息科技部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865815" y="3986783"/>
            <a:ext cx="685800" cy="429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1">
                <a:solidFill>
                  <a:srgbClr val="1B2430"/>
                </a:solidFill>
                <a:latin typeface="Bahnschrift"/>
                <a:ea typeface="微软雅黑"/>
              </a:rPr>
              <a:t>3 学时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120640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321807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B35F12"/>
                </a:solidFill>
                <a:latin typeface="微软雅黑"/>
                <a:ea typeface="微软雅黑"/>
              </a:rPr>
              <a:t>培训产出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21807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本行 AI 场景清单与优先级；首批试点立项建议；大模型使用管理办法（草案）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27567" y="4599432"/>
            <a:ext cx="3124047" cy="1618487"/>
          </a:xfrm>
          <a:prstGeom prst="roundRect">
            <a:avLst>
              <a:gd name="adj" fmla="val 3389"/>
            </a:avLst>
          </a:prstGeom>
          <a:solidFill>
            <a:srgbClr val="FAF8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628735" y="4745736"/>
            <a:ext cx="2721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人工复核边界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28735" y="5001768"/>
            <a:ext cx="2721711" cy="1161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3B4653"/>
                </a:solidFill>
                <a:latin typeface="微软雅黑"/>
                <a:ea typeface="微软雅黑"/>
              </a:rPr>
              <a:t>授信审批、可疑交易认定等结论由有权人作出；客户敏感信息在行内环境处理，不外发至公共模型。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85055" y="6455664"/>
            <a:ext cx="6035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对应行业方案：银行（0worker.com/downloads/）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课程体系 · L1–L2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4 个层级、14 门课程，从认知到开发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27048"/>
            <a:ext cx="196870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层级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8783" y="1527048"/>
            <a:ext cx="2788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7703" y="1527048"/>
            <a:ext cx="4160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主要内容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58223" y="1527048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5543" y="1527048"/>
            <a:ext cx="57607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819656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65960"/>
            <a:ext cx="1694383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L1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认知与战略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了解趋势、政策与转型方向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Bahnschrift"/>
                <a:ea typeface="微软雅黑"/>
              </a:rPr>
              <a:t>3 门 · 12 学时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8783" y="1892807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C01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大模型技术演进与产业影响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03" y="1892807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大模型能力边界与技术路线、国内外进展、对行业岗位与业务流程的影响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8223" y="1892807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决策层 · 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5543" y="1892807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08783" y="2459736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08783" y="2459736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C02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“人工智能+”行动与行业政策解读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7703" y="2459736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国家与行业政策要点、合规要求、专项申报方向与本单位应对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58223" y="2459736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决策层 · 党政机关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5543" y="2459736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08783" y="3026663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8783" y="3026663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C03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转型战略与组织治理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7703" y="3026663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转型路线图、组织与人才配置、投入节奏、风险与责任治理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58223" y="3026663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决策层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5543" y="3026663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3675887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3831335"/>
            <a:ext cx="1694383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L2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场景与管理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选场景、管项目、管数据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Bahnschrift"/>
                <a:ea typeface="微软雅黑"/>
              </a:rPr>
              <a:t>3 门 · 18 学时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08783" y="3758183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C04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行业 AI 场景地图与价值评估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97703" y="3758183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五类 AI 能力 × 25 个行业场景，价值与难度矩阵，确定首批试点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58223" y="3758183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管理层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75543" y="3758183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608783" y="4325112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608783" y="4325112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C05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项目立项、基线与验收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7703" y="4325112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基线数据确认、效益核算方法、招采要点、旁路试运行与验收标准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58223" y="4325112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管理层 · 项目经理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75543" y="4325112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08783" y="4892040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8783" y="4892040"/>
            <a:ext cx="260603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C06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数据治理与数据资产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97703" y="4892040"/>
            <a:ext cx="3931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数据盘点与分级、质量治理、主数据与指标体系、数据资产化路径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58223" y="4892040"/>
            <a:ext cx="132588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管理层 · IT 团队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75543" y="4892040"/>
            <a:ext cx="5760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0080" y="6144768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1 学时 = 45 分钟。定制内训从中选取组合，按本单位行业替换案例与练习数据。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课程体系 · L3–L4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4 个层级、14 门课程，从认知到开发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27048"/>
            <a:ext cx="196870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层级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8783" y="1527048"/>
            <a:ext cx="27889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课程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7703" y="1527048"/>
            <a:ext cx="4160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主要内容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58223" y="1527048"/>
            <a:ext cx="1417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适用对象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5543" y="1527048"/>
            <a:ext cx="57607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微软雅黑"/>
                <a:ea typeface="微软雅黑"/>
              </a:rPr>
              <a:t>学时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819656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65960"/>
            <a:ext cx="1694383" cy="1491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L3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岗位应用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在本岗位正确使用 AI 工具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Bahnschrift"/>
                <a:ea typeface="微软雅黑"/>
              </a:rPr>
              <a:t>3 门 · 21 学时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8783" y="1892807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C07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大模型办公实战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703" y="1892807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公文与报告写作、汇报材料、表格分析、会议纪要，全程上机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8223" y="1892807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5543" y="1892807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08783" y="2390012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08783" y="2390012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C08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提示词工程与零代码智能体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7703" y="2390012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提示词方法、工作流编排、零代码搭建本岗位的问答与报表助手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58223" y="2390012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业务骨干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5543" y="2390012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08783" y="2887218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8783" y="2887218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C09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安全使用与数据保密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7703" y="2887218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敏感与涉密数据识别、输出核验、人工复核要求与责任边界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58223" y="2887218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全员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5543" y="2887218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3466719"/>
            <a:ext cx="10911535" cy="10972"/>
          </a:xfrm>
          <a:prstGeom prst="rect">
            <a:avLst/>
          </a:prstGeom>
          <a:solidFill>
            <a:srgbClr val="C9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3622167"/>
            <a:ext cx="1694383" cy="2486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L4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技术开发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部署、开发和运维 AI 系统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900" b="0">
                <a:solidFill>
                  <a:srgbClr val="6B7683"/>
                </a:solidFill>
                <a:latin typeface="Bahnschrift"/>
                <a:ea typeface="微软雅黑"/>
              </a:rPr>
              <a:t>5 门 · 66 学时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08783" y="3549015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C10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大模型私有化部署与信创适配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97703" y="3549015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模型选型、推理部署与量化、国产算力与操作系统适配、容量规划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58223" y="3549015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IT 团队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75543" y="3549015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12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608783" y="4046220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608783" y="4046220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C11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RAG 知识库与智能体开发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7703" y="4046220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文档解析与切分、检索增强、工具调用、效果评测与持续优化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58223" y="4046220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IT 团队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75543" y="4046220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18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08783" y="4543425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8783" y="4543425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C12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工业数据接入与治理实战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97703" y="4543425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OPC UA / Modbus 接入、时序数据库、数据清洗与质量监控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58223" y="4543425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IT 团队 · 工程技术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75543" y="4543425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12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608783" y="5040630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08783" y="5040630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C13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工业视觉与预测性维护建模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97703" y="5040630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缺陷检测、振动与温度特征建模、边缘部署与效果验证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58223" y="5040630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工程技术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75543" y="5040630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18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608783" y="5537835"/>
            <a:ext cx="894283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608783" y="5537835"/>
            <a:ext cx="2606039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950" b="1">
                <a:solidFill>
                  <a:srgbClr val="6B7683"/>
                </a:solidFill>
                <a:latin typeface="Bahnschrift"/>
                <a:ea typeface="微软雅黑"/>
              </a:rPr>
              <a:t>C14  </a:t>
            </a:r>
            <a:r>
              <a:rPr sz="1100" b="1">
                <a:solidFill>
                  <a:srgbClr val="1B2430"/>
                </a:solidFill>
                <a:latin typeface="微软雅黑"/>
                <a:ea typeface="微软雅黑"/>
              </a:rPr>
              <a:t>AI 辅助教学与教研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97703" y="5537835"/>
            <a:ext cx="393192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智能备课、分层作业、学情分析、学生 AI 素养课程设计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58223" y="5537835"/>
            <a:ext cx="1325880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教师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975543" y="5537835"/>
            <a:ext cx="576072" cy="4972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150" b="1">
                <a:solidFill>
                  <a:srgbClr val="1B2430"/>
                </a:solidFill>
                <a:latin typeface="Bahnschrift"/>
                <a:ea typeface="微软雅黑"/>
              </a:rPr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40080" y="6144768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1 学时 = 45 分钟。定制内训从中选取组合，按本单位行业替换案例与练习数据。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06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授课形式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现场、研讨、实战、线上，按目标组合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认知类内容适合讲座与直播；技能与项目类内容以上机练习和分组实战为主。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15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103120"/>
            <a:ext cx="2021372" cy="14212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3707277"/>
            <a:ext cx="202137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企业定制内训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18757"/>
            <a:ext cx="202137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在单位现场授课。训前调研后按行业、岗位与现有系统组合课程，案例取自本行业方案。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760720"/>
            <a:ext cx="202137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5852160"/>
            <a:ext cx="20213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B35F12"/>
                </a:solidFill>
                <a:latin typeface="微软雅黑"/>
                <a:ea typeface="微软雅黑"/>
              </a:rPr>
              <a:t>1~3 天 · 每班 50 人以内</a:t>
            </a:r>
          </a:p>
        </p:txBody>
      </p:sp>
      <p:pic>
        <p:nvPicPr>
          <p:cNvPr id="13" name="Picture 1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620" y="2103120"/>
            <a:ext cx="2021372" cy="14212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62620" y="3707277"/>
            <a:ext cx="202137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专题讲座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2620" y="4118757"/>
            <a:ext cx="202137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适用于领导班子学习会、全员启动会与行业会议，讲清趋势、政策与本行业的落地路径。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2620" y="5760720"/>
            <a:ext cx="202137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62620" y="5852160"/>
            <a:ext cx="20213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B35F12"/>
                </a:solidFill>
                <a:latin typeface="微软雅黑"/>
                <a:ea typeface="微软雅黑"/>
              </a:rPr>
              <a:t>半天 · 人数不限</a:t>
            </a:r>
          </a:p>
        </p:txBody>
      </p:sp>
      <p:pic>
        <p:nvPicPr>
          <p:cNvPr id="18" name="Picture 17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161" y="2103120"/>
            <a:ext cx="2021372" cy="142127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85161" y="3707277"/>
            <a:ext cx="202137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实战工作坊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85161" y="4118757"/>
            <a:ext cx="202137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分组研讨与上机练习结合，带本单位的业务问题与脱敏数据，产出场景清单与立项建议。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85161" y="5760720"/>
            <a:ext cx="202137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85161" y="5852160"/>
            <a:ext cx="20213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B35F12"/>
                </a:solidFill>
                <a:latin typeface="微软雅黑"/>
                <a:ea typeface="微软雅黑"/>
              </a:rPr>
              <a:t>2 天 · 每期 20~40 人</a:t>
            </a:r>
          </a:p>
        </p:txBody>
      </p:sp>
      <p:pic>
        <p:nvPicPr>
          <p:cNvPr id="23" name="Picture 22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7701" y="2103120"/>
            <a:ext cx="2021372" cy="142127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07701" y="3707277"/>
            <a:ext cx="202137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AI 训战营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07701" y="4118757"/>
            <a:ext cx="202137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集中授课加真实场景实战：学员分组完成原型开发，答辩验收后进入试点，培训与项目衔接。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7701" y="5760720"/>
            <a:ext cx="202137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07701" y="5852160"/>
            <a:ext cx="20213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B35F12"/>
                </a:solidFill>
                <a:latin typeface="微软雅黑"/>
                <a:ea typeface="微软雅黑"/>
              </a:rPr>
              <a:t>6~8 周 · 每期 20~30 人</a:t>
            </a:r>
          </a:p>
        </p:txBody>
      </p:sp>
      <p:pic>
        <p:nvPicPr>
          <p:cNvPr id="28" name="Picture 27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0242" y="2103120"/>
            <a:ext cx="2021372" cy="142127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530242" y="3707277"/>
            <a:ext cx="202137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1B2430"/>
                </a:solidFill>
                <a:latin typeface="微软雅黑"/>
                <a:ea typeface="微软雅黑"/>
              </a:rPr>
              <a:t>线上直播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30242" y="4118757"/>
            <a:ext cx="2021372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多地分支机构同步参训，直播期间在线答疑，提供课后回看与练习材料。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30242" y="5760720"/>
            <a:ext cx="2021372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30242" y="5852160"/>
            <a:ext cx="20213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00" b="1">
                <a:solidFill>
                  <a:srgbClr val="B35F12"/>
                </a:solidFill>
                <a:latin typeface="微软雅黑"/>
                <a:ea typeface="微软雅黑"/>
              </a:rPr>
              <a:t>按课时 · 多点同步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07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培训方案 · 参考价格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5 档培训方案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89888"/>
            <a:ext cx="9326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00" b="0">
                <a:solidFill>
                  <a:srgbClr val="3B4653"/>
                </a:solidFill>
                <a:latin typeface="微软雅黑"/>
                <a:ea typeface="微软雅黑"/>
              </a:rPr>
              <a:t>从一场讲座到年度人才培养计划。价格为参考区间，按人数、学时与定制深度在训前调研后报价。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2577007" cy="2788920"/>
          </a:xfrm>
          <a:prstGeom prst="roundRect">
            <a:avLst>
              <a:gd name="adj" fmla="val 28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" y="2212848"/>
            <a:ext cx="210151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专题讲座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2523744"/>
            <a:ext cx="210151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E67E22"/>
                </a:solidFill>
                <a:latin typeface="Bahnschrift"/>
                <a:ea typeface="微软雅黑"/>
              </a:rPr>
              <a:t>2.8 万 ~ 5 万元</a:t>
            </a: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 / 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3017520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半天（3 学时）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264408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规模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人数不限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3511296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领导班子学习会、全员启动会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77824" y="3813048"/>
            <a:ext cx="210151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7824" y="3904487"/>
            <a:ext cx="210151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训前沟通确定主题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本行业案例与政策解读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讲义与课件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现场答疑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18255" y="2011680"/>
            <a:ext cx="2577007" cy="2788920"/>
          </a:xfrm>
          <a:prstGeom prst="roundRect">
            <a:avLst>
              <a:gd name="adj" fmla="val 28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55999" y="2212848"/>
            <a:ext cx="210151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企业定制内训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5999" y="2523744"/>
            <a:ext cx="210151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E67E22"/>
                </a:solidFill>
                <a:latin typeface="Bahnschrift"/>
                <a:ea typeface="微软雅黑"/>
              </a:rPr>
              <a:t>4 万 ~ 6.8 万元</a:t>
            </a: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 / 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5999" y="3017520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1~3 天（6~18 学时）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5999" y="3264408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规模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每班 50 人以内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5999" y="3511296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分层培训、全员 AI 办公轮训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5999" y="3813048"/>
            <a:ext cx="210151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55999" y="3904487"/>
            <a:ext cx="210151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训前调研与课程定制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讲授与上机练习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随堂测评与结业证书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培训总结报告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2011680"/>
            <a:ext cx="2577007" cy="2788920"/>
          </a:xfrm>
          <a:prstGeom prst="roundRect">
            <a:avLst>
              <a:gd name="adj" fmla="val 28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2212848"/>
            <a:ext cx="210151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实战工作坊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523744"/>
            <a:ext cx="210151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E67E22"/>
                </a:solidFill>
                <a:latin typeface="Bahnschrift"/>
                <a:ea typeface="微软雅黑"/>
              </a:rPr>
              <a:t>12 万 ~ 20 万元</a:t>
            </a: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 / 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3017520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2 天 + 训前调研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3264408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规模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每期 20~40 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511296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部门负责人、业务与技术骨干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34175" y="3813048"/>
            <a:ext cx="210151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34175" y="3904487"/>
            <a:ext cx="210151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训前调研与数据准备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分组研讨与上机练习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场景清单与立项建议书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训后答疑 30 天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74607" y="2011680"/>
            <a:ext cx="2577007" cy="2788920"/>
          </a:xfrm>
          <a:prstGeom prst="roundRect">
            <a:avLst>
              <a:gd name="adj" fmla="val 283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12351" y="2212848"/>
            <a:ext cx="210151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AI 训战营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12351" y="2523744"/>
            <a:ext cx="2101519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E67E22"/>
                </a:solidFill>
                <a:latin typeface="Bahnschrift"/>
                <a:ea typeface="微软雅黑"/>
              </a:rPr>
              <a:t>38 万 ~ 68 万元</a:t>
            </a: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 / 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12351" y="3017520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周期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6~8 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12351" y="3264408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规模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每期 20~30 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12351" y="3511296"/>
            <a:ext cx="2101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适用  </a:t>
            </a:r>
            <a:r>
              <a:rPr sz="950" b="0">
                <a:solidFill>
                  <a:srgbClr val="1B2430"/>
                </a:solidFill>
                <a:latin typeface="微软雅黑"/>
                <a:ea typeface="微软雅黑"/>
              </a:rPr>
              <a:t>IT 团队、工程技术骨干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212351" y="3813048"/>
            <a:ext cx="2101519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12351" y="3904487"/>
            <a:ext cx="210151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集中授课 4~6 天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私有化练习环境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3~5 个场景原型与答辩</a:t>
            </a:r>
          </a:p>
          <a:p>
            <a:pPr algn="l">
              <a:lnSpc>
                <a:spcPct val="120000"/>
              </a:lnSpc>
              <a:spcAft>
                <a:spcPts val="150"/>
              </a:spcAft>
            </a:pPr>
            <a:r>
              <a:rPr sz="950" b="0">
                <a:solidFill>
                  <a:srgbClr val="3B4653"/>
                </a:solidFill>
                <a:latin typeface="微软雅黑"/>
                <a:ea typeface="微软雅黑"/>
              </a:rPr>
              <a:t>✓  训后辅导 3 个月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0080" y="4983480"/>
            <a:ext cx="10911535" cy="1234439"/>
          </a:xfrm>
          <a:prstGeom prst="roundRect">
            <a:avLst>
              <a:gd name="adj" fmla="val 5925"/>
            </a:avLst>
          </a:prstGeom>
          <a:solidFill>
            <a:srgbClr val="0F18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0119" y="516636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年度 AI 人才培养计划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0119" y="5486400"/>
            <a:ext cx="3291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1">
                <a:solidFill>
                  <a:srgbClr val="F39A3F"/>
                </a:solidFill>
                <a:latin typeface="Bahnschrift"/>
                <a:ea typeface="微软雅黑"/>
              </a:rPr>
              <a:t>100 万元起</a:t>
            </a:r>
            <a:r>
              <a:rPr sz="1000" b="0">
                <a:solidFill>
                  <a:srgbClr val="A2A9B1"/>
                </a:solidFill>
                <a:latin typeface="微软雅黑"/>
                <a:ea typeface="微软雅黑"/>
              </a:rPr>
              <a:t> / 年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0119" y="589788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6~12 个月 · 按层级分批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0" y="5239512"/>
            <a:ext cx="2926080" cy="8686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50" b="0">
                <a:solidFill>
                  <a:srgbClr val="E3E5E8"/>
                </a:solidFill>
                <a:latin typeface="微软雅黑"/>
                <a:ea typeface="微软雅黑"/>
              </a:rPr>
              <a:t>✓  分层课程体系与年度计划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50" b="0">
                <a:solidFill>
                  <a:srgbClr val="E3E5E8"/>
                </a:solidFill>
                <a:latin typeface="微软雅黑"/>
                <a:ea typeface="微软雅黑"/>
              </a:rPr>
              <a:t>✓  内部讲师与课程共建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35240" y="5239512"/>
            <a:ext cx="2926080" cy="8686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50" b="0">
                <a:solidFill>
                  <a:srgbClr val="E3E5E8"/>
                </a:solidFill>
                <a:latin typeface="微软雅黑"/>
                <a:ea typeface="微软雅黑"/>
              </a:rPr>
              <a:t>✓  能力测评与分级认证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050" b="0">
                <a:solidFill>
                  <a:srgbClr val="E3E5E8"/>
                </a:solidFill>
                <a:latin typeface="微软雅黑"/>
                <a:ea typeface="微软雅黑"/>
              </a:rPr>
              <a:t>✓  年度培训效果评估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66959" y="5239512"/>
            <a:ext cx="1264615" cy="8686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适用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集团与大型机构的体系化人才培养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08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实施流程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训前调研到效果评估，5 个环节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17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664208"/>
            <a:ext cx="1962851" cy="2743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训前调研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问卷与访谈，了解参训人员的岗位、基础与当前业务问题。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77251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77251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77251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方案定制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77251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确定课程组合、学时与形式，按本单位准备案例与脱敏练习数据。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14422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14422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14422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授课实施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14422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讲授、上机与分组研讨结合，过程考勤与随堂测评。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51593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51593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51593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训后辅导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51593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答疑、作业点评与场景原型辅导，工作坊与训战营提供持续跟进。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88764" y="1664208"/>
            <a:ext cx="1962851" cy="27432"/>
          </a:xfrm>
          <a:prstGeom prst="rect">
            <a:avLst/>
          </a:prstGeom>
          <a:solidFill>
            <a:srgbClr val="1B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88764" y="1847088"/>
            <a:ext cx="19628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88764" y="2139696"/>
            <a:ext cx="1962851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B2430"/>
                </a:solidFill>
                <a:latin typeface="微软雅黑"/>
                <a:ea typeface="微软雅黑"/>
              </a:rPr>
              <a:t>效果评估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88764" y="2578608"/>
            <a:ext cx="1962851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从满意度、知识测评、行为改变、业务结果四个层级评估，出具培训总结报告。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087368"/>
            <a:ext cx="10911535" cy="2130552"/>
          </a:xfrm>
          <a:prstGeom prst="roundRect">
            <a:avLst>
              <a:gd name="adj" fmla="val 3433"/>
            </a:avLst>
          </a:prstGeom>
          <a:solidFill>
            <a:srgbClr val="F4E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0119" y="434340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>
                <a:solidFill>
                  <a:srgbClr val="1B2430"/>
                </a:solidFill>
                <a:latin typeface="微软雅黑"/>
                <a:ea typeface="微软雅黑"/>
              </a:rPr>
              <a:t>报价说明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19" y="4727448"/>
            <a:ext cx="10271455" cy="1399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以上为参考价格，最终以训前调研后的培训方案报价单为准。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报价含课程研发、讲师授课、讲义与练习材料；场地与讲师差旅按实际发生结算。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线上直播授课按同档价格的 70% 计价；同一单位连续采购多期可按年度计划统一报价。</a:t>
            </a:r>
          </a:p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·  可开具培训服务类增值税发票。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50">
                <a:solidFill>
                  <a:srgbClr val="E67E22"/>
                </a:solidFill>
                <a:latin typeface="Bahnschrift"/>
                <a:ea typeface="微软雅黑"/>
              </a:rPr>
              <a:t>09</a:t>
            </a:r>
            <a:r>
              <a:rPr sz="1100" b="0">
                <a:solidFill>
                  <a:srgbClr val="6B7683"/>
                </a:solidFill>
                <a:latin typeface="微软雅黑"/>
                <a:ea typeface="微软雅黑"/>
              </a:rPr>
              <a:t>   常见问题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68096"/>
            <a:ext cx="10911535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500" b="1">
                <a:solidFill>
                  <a:srgbClr val="1B2430"/>
                </a:solidFill>
                <a:latin typeface="微软雅黑"/>
                <a:ea typeface="微软雅黑"/>
              </a:rPr>
              <a:t>培训相关问题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82512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50" b="0">
                <a:solidFill>
                  <a:srgbClr val="6B7683"/>
                </a:solidFill>
                <a:latin typeface="微软雅黑"/>
                <a:ea typeface="微软雅黑"/>
              </a:rPr>
              <a:t>0worker · 人工智能与大模型培训服务方案 · 2026 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37215" y="6437376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00" b="0">
                <a:solidFill>
                  <a:srgbClr val="6B7683"/>
                </a:solidFill>
                <a:latin typeface="Bahnschrift"/>
                <a:ea typeface="微软雅黑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72768"/>
            <a:ext cx="548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19" y="1572768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课程能否按本单位定制？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572768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可以。训前调研后按行业、岗位与现有系统组合课程，案例取自对应行业方案，练习使用本单位提供的脱敏业务数据。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9572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95728"/>
            <a:ext cx="548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19" y="2395728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上机练习是否需要连接互联网？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395728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不需要。可提供在单位内网运行的私有化大模型练习环境，练习数据不出单位；也可使用单位已采购的大模型平台。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21868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218688"/>
            <a:ext cx="548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19" y="3218688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每班人数有什么要求？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218688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专题讲座不限人数；定制内训建议每班不超过 50 人；实战工作坊与训战营每期 20~40 人，分组进行。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04164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41648"/>
            <a:ext cx="548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19" y="4041648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是否提供结业证书？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4041648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完成课程并通过随堂测评的学员可获得 0worker 结业证书；训战营学员另附项目答辩评语。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864608"/>
            <a:ext cx="10911535" cy="10972"/>
          </a:xfrm>
          <a:prstGeom prst="rect">
            <a:avLst/>
          </a:prstGeom>
          <a:solidFill>
            <a:srgbClr val="E4E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4608"/>
            <a:ext cx="54864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6B7683"/>
                </a:solidFill>
                <a:latin typeface="Bahnschrift"/>
                <a:ea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19" y="4864608"/>
            <a:ext cx="356616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培训结束后能否衔接 AI 项目？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4864608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>
                <a:solidFill>
                  <a:srgbClr val="3B4653"/>
                </a:solidFill>
                <a:latin typeface="微软雅黑"/>
                <a:ea typeface="微软雅黑"/>
              </a:rPr>
              <a:t>可以。工作坊与训战营产出的场景清单、立项建议与原型系统可直接作为立项材料，进入驻场交付的现场诊断阶段。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8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66928"/>
            <a:ext cx="45720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>
                <a:solidFill>
                  <a:srgbClr val="E67E22"/>
                </a:solidFill>
                <a:latin typeface="Bahnschrift"/>
                <a:ea typeface="微软雅黑"/>
              </a:rPr>
              <a:t>0</a:t>
            </a:r>
            <a:r>
              <a:rPr sz="1200" b="1">
                <a:solidFill>
                  <a:srgbClr val="FFFFFF"/>
                </a:solidFill>
                <a:latin typeface="Bahnschrift"/>
                <a:ea typeface="微软雅黑"/>
              </a:rPr>
              <a:t>worker.com</a:t>
            </a:r>
            <a:r>
              <a:rPr sz="1200" b="0">
                <a:solidFill>
                  <a:srgbClr val="A2A9B1"/>
                </a:solidFill>
                <a:latin typeface="Bahnschrift"/>
                <a:ea typeface="微软雅黑"/>
              </a:rPr>
              <a:t>   |   无人工业智能体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916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1" spc="100">
                <a:solidFill>
                  <a:srgbClr val="F39A3F"/>
                </a:solidFill>
                <a:latin typeface="微软雅黑"/>
                <a:ea typeface="微软雅黑"/>
              </a:rPr>
              <a:t>培训咨询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57400"/>
            <a:ext cx="6858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预约一次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微软雅黑"/>
                <a:ea typeface="微软雅黑"/>
              </a:rPr>
              <a:t>培训需求沟通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29000"/>
            <a:ext cx="60350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250" b="0">
                <a:solidFill>
                  <a:srgbClr val="A2A9B1"/>
                </a:solidFill>
                <a:latin typeface="微软雅黑"/>
                <a:ea typeface="微软雅黑"/>
              </a:rPr>
              <a:t>请告知单位、参训人群、人数与期望时间，我们将在训前调研后提供课程方案与报价单。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44348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44348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培训邮箱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39" y="44348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contact@0worker.com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8920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48920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培训方案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48920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0worker.com/training/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53492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3492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A2A9B1"/>
                </a:solidFill>
                <a:latin typeface="微软雅黑"/>
                <a:ea typeface="微软雅黑"/>
              </a:rPr>
              <a:t>行业方案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53492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Bahnschrift"/>
                <a:ea typeface="微软雅黑"/>
              </a:rPr>
              <a:t>0worker.com/downloads/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5806440"/>
            <a:ext cx="6035040" cy="10972"/>
          </a:xfrm>
          <a:prstGeom prst="rect">
            <a:avLst/>
          </a:prstGeom>
          <a:solidFill>
            <a:srgbClr val="2A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458200" y="1691640"/>
            <a:ext cx="3063240" cy="384048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wechat-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248" y="2011680"/>
            <a:ext cx="2295144" cy="22951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732520" y="4434840"/>
            <a:ext cx="2514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1B2430"/>
                </a:solidFill>
                <a:latin typeface="微软雅黑"/>
                <a:ea typeface="微软雅黑"/>
              </a:rPr>
              <a:t>微信扫码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32520" y="4773168"/>
            <a:ext cx="2514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950" b="0">
                <a:solidFill>
                  <a:srgbClr val="6B7683"/>
                </a:solidFill>
                <a:latin typeface="微软雅黑"/>
                <a:ea typeface="微软雅黑"/>
              </a:rPr>
              <a:t>微信扫码联系（备注：行业 + 单位）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950" b="0">
                <a:solidFill>
                  <a:srgbClr val="A2A9B1"/>
                </a:solidFill>
                <a:latin typeface="微软雅黑"/>
                <a:ea typeface="微软雅黑"/>
              </a:rPr>
              <a:t>0worker · 工业人工智能驻场交付 · https://0worker.com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人工智能与大模型培训服务方案</dc:title>
  <dc:subject>面向企业与机构的人工智能能力建设：分层课程体系、学校 / 医院 / 化工等行业专题、五种授课形式与参考价格。由驻场交付团队授课，培训产出可直接用于 AI 项目立项。</dc:subject>
  <dc:creator>0worker</dc:creator>
  <cp:keywords>0worker, 人工智能培训, 大模型培训, 企业内训, AI 训战营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